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91" r:id="rId1"/>
  </p:sldMasterIdLst>
  <p:notesMasterIdLst>
    <p:notesMasterId r:id="rId68"/>
  </p:notesMasterIdLst>
  <p:sldIdLst>
    <p:sldId id="256" r:id="rId2"/>
    <p:sldId id="296" r:id="rId3"/>
    <p:sldId id="330" r:id="rId4"/>
    <p:sldId id="321" r:id="rId5"/>
    <p:sldId id="317" r:id="rId6"/>
    <p:sldId id="329" r:id="rId7"/>
    <p:sldId id="328" r:id="rId8"/>
    <p:sldId id="273" r:id="rId9"/>
    <p:sldId id="298" r:id="rId10"/>
    <p:sldId id="264" r:id="rId11"/>
    <p:sldId id="265" r:id="rId12"/>
    <p:sldId id="297" r:id="rId13"/>
    <p:sldId id="266" r:id="rId14"/>
    <p:sldId id="272" r:id="rId15"/>
    <p:sldId id="322" r:id="rId16"/>
    <p:sldId id="325" r:id="rId17"/>
    <p:sldId id="271" r:id="rId18"/>
    <p:sldId id="300" r:id="rId19"/>
    <p:sldId id="267" r:id="rId20"/>
    <p:sldId id="268" r:id="rId21"/>
    <p:sldId id="323" r:id="rId22"/>
    <p:sldId id="299" r:id="rId23"/>
    <p:sldId id="274" r:id="rId24"/>
    <p:sldId id="324" r:id="rId25"/>
    <p:sldId id="301" r:id="rId26"/>
    <p:sldId id="269" r:id="rId27"/>
    <p:sldId id="270" r:id="rId28"/>
    <p:sldId id="302" r:id="rId29"/>
    <p:sldId id="257" r:id="rId30"/>
    <p:sldId id="258" r:id="rId31"/>
    <p:sldId id="260" r:id="rId32"/>
    <p:sldId id="303" r:id="rId33"/>
    <p:sldId id="327" r:id="rId34"/>
    <p:sldId id="326" r:id="rId35"/>
    <p:sldId id="261" r:id="rId36"/>
    <p:sldId id="310" r:id="rId37"/>
    <p:sldId id="262" r:id="rId38"/>
    <p:sldId id="263" r:id="rId39"/>
    <p:sldId id="279" r:id="rId40"/>
    <p:sldId id="287" r:id="rId41"/>
    <p:sldId id="293" r:id="rId42"/>
    <p:sldId id="288" r:id="rId43"/>
    <p:sldId id="289" r:id="rId44"/>
    <p:sldId id="304" r:id="rId45"/>
    <p:sldId id="311" r:id="rId46"/>
    <p:sldId id="312" r:id="rId47"/>
    <p:sldId id="314" r:id="rId48"/>
    <p:sldId id="313" r:id="rId49"/>
    <p:sldId id="316" r:id="rId50"/>
    <p:sldId id="275" r:id="rId51"/>
    <p:sldId id="276" r:id="rId52"/>
    <p:sldId id="277" r:id="rId53"/>
    <p:sldId id="305" r:id="rId54"/>
    <p:sldId id="294" r:id="rId55"/>
    <p:sldId id="292" r:id="rId56"/>
    <p:sldId id="319" r:id="rId57"/>
    <p:sldId id="320" r:id="rId58"/>
    <p:sldId id="280" r:id="rId59"/>
    <p:sldId id="283" r:id="rId60"/>
    <p:sldId id="284" r:id="rId61"/>
    <p:sldId id="285" r:id="rId62"/>
    <p:sldId id="286" r:id="rId63"/>
    <p:sldId id="290" r:id="rId64"/>
    <p:sldId id="308" r:id="rId65"/>
    <p:sldId id="315" r:id="rId66"/>
    <p:sldId id="309" r:id="rId6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showGuides="1">
      <p:cViewPr>
        <p:scale>
          <a:sx n="100" d="100"/>
          <a:sy n="100" d="100"/>
        </p:scale>
        <p:origin x="990" y="7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29A523-2641-43E6-B417-041CFF4AD67B}" type="datetimeFigureOut">
              <a:rPr lang="en-US" smtClean="0"/>
              <a:t>7/14/2025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D7BBB11-5574-4FF9-A896-D7A1CE094ADB}" type="slidenum">
              <a:rPr lang="en-US" smtClean="0"/>
              <a:t>‹#›</a:t>
            </a:fld>
            <a:endParaRPr lang="en-US"/>
          </a:p>
        </p:txBody>
      </p:sp>
    </p:spTree>
    <p:extLst>
      <p:ext uri="{BB962C8B-B14F-4D97-AF65-F5344CB8AC3E}">
        <p14:creationId xmlns:p14="http://schemas.microsoft.com/office/powerpoint/2010/main" val="31197335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7BBB11-5574-4FF9-A896-D7A1CE094ADB}" type="slidenum">
              <a:rPr lang="en-US" smtClean="0"/>
              <a:t>30</a:t>
            </a:fld>
            <a:endParaRPr lang="en-US" dirty="0"/>
          </a:p>
        </p:txBody>
      </p:sp>
    </p:spTree>
    <p:extLst>
      <p:ext uri="{BB962C8B-B14F-4D97-AF65-F5344CB8AC3E}">
        <p14:creationId xmlns:p14="http://schemas.microsoft.com/office/powerpoint/2010/main" val="365635113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5" name="Footer Placeholder 4"/>
          <p:cNvSpPr>
            <a:spLocks noGrp="1"/>
          </p:cNvSpPr>
          <p:nvPr>
            <p:ph type="ftr" sz="quarter" idx="11"/>
          </p:nvPr>
        </p:nvSpPr>
        <p:spPr>
          <a:xfrm>
            <a:off x="2416500" y="329307"/>
            <a:ext cx="4973915" cy="309201"/>
          </a:xfrm>
        </p:spPr>
        <p:txBody>
          <a:bodyPr/>
          <a:lstStyle/>
          <a:p>
            <a:r>
              <a:rPr lang="en-US"/>
              <a:t>2025 NMRA National Convention</a:t>
            </a:r>
          </a:p>
        </p:txBody>
      </p:sp>
      <p:pic>
        <p:nvPicPr>
          <p:cNvPr id="20" name="Picture 19">
            <a:extLst>
              <a:ext uri="{FF2B5EF4-FFF2-40B4-BE49-F238E27FC236}">
                <a16:creationId xmlns:a16="http://schemas.microsoft.com/office/drawing/2014/main" id="{1930BBA4-846D-9743-997E-0080448CE40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2" name="Footer Placeholder 4">
            <a:extLst>
              <a:ext uri="{FF2B5EF4-FFF2-40B4-BE49-F238E27FC236}">
                <a16:creationId xmlns:a16="http://schemas.microsoft.com/office/drawing/2014/main" id="{78A5FA64-F28F-801E-94E0-06B57B1AF98D}"/>
              </a:ext>
            </a:extLst>
          </p:cNvPr>
          <p:cNvSpPr txBox="1">
            <a:spLocks/>
          </p:cNvSpPr>
          <p:nvPr userDrawn="1"/>
        </p:nvSpPr>
        <p:spPr>
          <a:xfrm>
            <a:off x="1451579" y="6341324"/>
            <a:ext cx="5938836" cy="309201"/>
          </a:xfrm>
          <a:prstGeom prst="rect">
            <a:avLst/>
          </a:prstGeom>
        </p:spPr>
        <p:txBody>
          <a:bodyPr vert="horz" lIns="91440" tIns="45720" rIns="91440" bIns="45720" rtlCol="0" anchor="ctr"/>
          <a:lstStyle>
            <a:defPPr>
              <a:defRPr lang="en-US"/>
            </a:defPPr>
            <a:lvl1pPr marL="0" algn="r" defTabSz="457200" rtl="0" eaLnBrk="1" latinLnBrk="0" hangingPunct="1">
              <a:defRPr sz="2000" kern="1200" baseline="0">
                <a:solidFill>
                  <a:schemeClr val="bg1">
                    <a:lumMod val="9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2000" b="1" i="0" kern="1200" baseline="0" dirty="0">
                <a:solidFill>
                  <a:schemeClr val="bg1">
                    <a:lumMod val="95000"/>
                  </a:schemeClr>
                </a:solidFill>
                <a:effectLst/>
                <a:latin typeface="+mn-lt"/>
                <a:ea typeface="+mn-ea"/>
                <a:cs typeface="+mn-cs"/>
              </a:rPr>
              <a:t>2025 NMRA National Convention</a:t>
            </a:r>
            <a:endParaRPr lang="en-US" dirty="0"/>
          </a:p>
        </p:txBody>
      </p:sp>
      <p:sp>
        <p:nvSpPr>
          <p:cNvPr id="23" name="Slide Number Placeholder 5">
            <a:extLst>
              <a:ext uri="{FF2B5EF4-FFF2-40B4-BE49-F238E27FC236}">
                <a16:creationId xmlns:a16="http://schemas.microsoft.com/office/drawing/2014/main" id="{D250C15D-5F80-BADA-945F-26A6B6D840CE}"/>
              </a:ext>
            </a:extLst>
          </p:cNvPr>
          <p:cNvSpPr>
            <a:spLocks noGrp="1"/>
          </p:cNvSpPr>
          <p:nvPr>
            <p:ph type="sldNum" sz="quarter" idx="4"/>
          </p:nvPr>
        </p:nvSpPr>
        <p:spPr>
          <a:xfrm>
            <a:off x="181677" y="6244136"/>
            <a:ext cx="811019" cy="503578"/>
          </a:xfrm>
          <a:prstGeom prst="rect">
            <a:avLst/>
          </a:prstGeom>
        </p:spPr>
        <p:txBody>
          <a:bodyPr vert="horz" lIns="91440" tIns="45720" rIns="91440" bIns="45720" rtlCol="0" anchor="t"/>
          <a:lstStyle>
            <a:lvl1pPr>
              <a:defRPr lang="en-US" sz="2800" baseline="0" smtClean="0">
                <a:solidFill>
                  <a:schemeClr val="bg1"/>
                </a:solidFill>
              </a:defRPr>
            </a:lvl1pPr>
          </a:lstStyle>
          <a:p>
            <a:pPr algn="r"/>
            <a:fld id="{A66A5F3A-8858-4907-B232-55DBE7BD5DF7}" type="slidenum">
              <a:rPr lang="en-US" smtClean="0"/>
              <a:pPr algn="r"/>
              <a:t>‹#›</a:t>
            </a:fld>
            <a:endParaRPr lang="en-US"/>
          </a:p>
        </p:txBody>
      </p:sp>
      <p:cxnSp>
        <p:nvCxnSpPr>
          <p:cNvPr id="24" name="Straight Connector 23">
            <a:extLst>
              <a:ext uri="{FF2B5EF4-FFF2-40B4-BE49-F238E27FC236}">
                <a16:creationId xmlns:a16="http://schemas.microsoft.com/office/drawing/2014/main" id="{D9F74DC5-4C3E-4D22-ED11-2B5AB9C80A32}"/>
              </a:ext>
            </a:extLst>
          </p:cNvPr>
          <p:cNvCxnSpPr/>
          <p:nvPr userDrawn="1"/>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23725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pic>
        <p:nvPicPr>
          <p:cNvPr id="12" name="Picture 11">
            <a:extLst>
              <a:ext uri="{FF2B5EF4-FFF2-40B4-BE49-F238E27FC236}">
                <a16:creationId xmlns:a16="http://schemas.microsoft.com/office/drawing/2014/main" id="{66BEE258-E4BB-49E4-334F-97A0F9A03787}"/>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13" name="Date Placeholder 3">
            <a:extLst>
              <a:ext uri="{FF2B5EF4-FFF2-40B4-BE49-F238E27FC236}">
                <a16:creationId xmlns:a16="http://schemas.microsoft.com/office/drawing/2014/main" id="{DFD255A6-2CE9-59A4-DB36-691D48B3F800}"/>
              </a:ext>
            </a:extLst>
          </p:cNvPr>
          <p:cNvSpPr>
            <a:spLocks noGrp="1"/>
          </p:cNvSpPr>
          <p:nvPr>
            <p:ph type="dt" sz="half" idx="2"/>
          </p:nvPr>
        </p:nvSpPr>
        <p:spPr>
          <a:xfrm>
            <a:off x="8509608" y="6341324"/>
            <a:ext cx="3500715" cy="309201"/>
          </a:xfrm>
          <a:prstGeom prst="rect">
            <a:avLst/>
          </a:prstGeom>
        </p:spPr>
        <p:txBody>
          <a:bodyPr vert="horz" lIns="91440" tIns="45720" rIns="91440" bIns="45720" rtlCol="0" anchor="ctr"/>
          <a:lstStyle>
            <a:lvl1pPr algn="r">
              <a:defRPr sz="1800">
                <a:solidFill>
                  <a:schemeClr val="bg1"/>
                </a:solidFill>
              </a:defRPr>
            </a:lvl1pPr>
          </a:lstStyle>
          <a:p>
            <a:r>
              <a:rPr lang="en-US"/>
              <a:t>7/15/2025</a:t>
            </a:r>
            <a:endParaRPr lang="en-US" dirty="0"/>
          </a:p>
        </p:txBody>
      </p:sp>
      <p:sp>
        <p:nvSpPr>
          <p:cNvPr id="14" name="Footer Placeholder 4">
            <a:extLst>
              <a:ext uri="{FF2B5EF4-FFF2-40B4-BE49-F238E27FC236}">
                <a16:creationId xmlns:a16="http://schemas.microsoft.com/office/drawing/2014/main" id="{CA701CDD-49EC-5F10-035D-430861B67D00}"/>
              </a:ext>
            </a:extLst>
          </p:cNvPr>
          <p:cNvSpPr>
            <a:spLocks noGrp="1"/>
          </p:cNvSpPr>
          <p:nvPr>
            <p:ph type="ftr" sz="quarter" idx="3"/>
          </p:nvPr>
        </p:nvSpPr>
        <p:spPr>
          <a:xfrm>
            <a:off x="1451579" y="6341324"/>
            <a:ext cx="5938836" cy="309201"/>
          </a:xfrm>
          <a:prstGeom prst="rect">
            <a:avLst/>
          </a:prstGeom>
        </p:spPr>
        <p:txBody>
          <a:bodyPr vert="horz" lIns="91440" tIns="45720" rIns="91440" bIns="45720" rtlCol="0" anchor="ctr"/>
          <a:lstStyle>
            <a:lvl1pPr algn="r">
              <a:defRPr sz="2000" baseline="0">
                <a:solidFill>
                  <a:schemeClr val="bg1">
                    <a:lumMod val="95000"/>
                  </a:schemeClr>
                </a:solidFill>
              </a:defRPr>
            </a:lvl1pPr>
          </a:lstStyle>
          <a:p>
            <a:r>
              <a:rPr lang="en-US" sz="2000" b="1" i="0" kern="1200" baseline="0" dirty="0">
                <a:solidFill>
                  <a:schemeClr val="bg1">
                    <a:lumMod val="95000"/>
                  </a:schemeClr>
                </a:solidFill>
                <a:effectLst/>
                <a:latin typeface="+mn-lt"/>
                <a:ea typeface="+mn-ea"/>
                <a:cs typeface="+mn-cs"/>
              </a:rPr>
              <a:t>2025 NMRA National Convention</a:t>
            </a:r>
            <a:endParaRPr lang="en-US" dirty="0"/>
          </a:p>
        </p:txBody>
      </p:sp>
      <p:sp>
        <p:nvSpPr>
          <p:cNvPr id="15" name="Slide Number Placeholder 5">
            <a:extLst>
              <a:ext uri="{FF2B5EF4-FFF2-40B4-BE49-F238E27FC236}">
                <a16:creationId xmlns:a16="http://schemas.microsoft.com/office/drawing/2014/main" id="{A186771A-BE9A-4255-1724-06D5780BC356}"/>
              </a:ext>
            </a:extLst>
          </p:cNvPr>
          <p:cNvSpPr>
            <a:spLocks noGrp="1"/>
          </p:cNvSpPr>
          <p:nvPr>
            <p:ph type="sldNum" sz="quarter" idx="4"/>
          </p:nvPr>
        </p:nvSpPr>
        <p:spPr>
          <a:xfrm>
            <a:off x="181677" y="6244136"/>
            <a:ext cx="811019" cy="503578"/>
          </a:xfrm>
          <a:prstGeom prst="rect">
            <a:avLst/>
          </a:prstGeom>
        </p:spPr>
        <p:txBody>
          <a:bodyPr vert="horz" lIns="91440" tIns="45720" rIns="91440" bIns="45720" rtlCol="0" anchor="t"/>
          <a:lstStyle>
            <a:lvl1pPr>
              <a:defRPr lang="en-US" sz="2800" baseline="0" smtClean="0">
                <a:solidFill>
                  <a:schemeClr val="bg1"/>
                </a:solidFill>
              </a:defRPr>
            </a:lvl1pPr>
          </a:lstStyle>
          <a:p>
            <a:pPr algn="r"/>
            <a:fld id="{A66A5F3A-8858-4907-B232-55DBE7BD5DF7}" type="slidenum">
              <a:rPr lang="en-US" smtClean="0"/>
              <a:pPr algn="r"/>
              <a:t>‹#›</a:t>
            </a:fld>
            <a:endParaRPr lang="en-US"/>
          </a:p>
        </p:txBody>
      </p:sp>
      <p:cxnSp>
        <p:nvCxnSpPr>
          <p:cNvPr id="16" name="Straight Connector 15">
            <a:extLst>
              <a:ext uri="{FF2B5EF4-FFF2-40B4-BE49-F238E27FC236}">
                <a16:creationId xmlns:a16="http://schemas.microsoft.com/office/drawing/2014/main" id="{C700DAFB-4880-6431-7993-BAB95229FB1D}"/>
              </a:ext>
            </a:extLst>
          </p:cNvPr>
          <p:cNvCxnSpPr/>
          <p:nvPr userDrawn="1"/>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951476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pic>
        <p:nvPicPr>
          <p:cNvPr id="12" name="Picture 11">
            <a:extLst>
              <a:ext uri="{FF2B5EF4-FFF2-40B4-BE49-F238E27FC236}">
                <a16:creationId xmlns:a16="http://schemas.microsoft.com/office/drawing/2014/main" id="{E56F8F94-5665-DEB1-8E4C-235DF8A241A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13" name="Date Placeholder 3">
            <a:extLst>
              <a:ext uri="{FF2B5EF4-FFF2-40B4-BE49-F238E27FC236}">
                <a16:creationId xmlns:a16="http://schemas.microsoft.com/office/drawing/2014/main" id="{60C098A5-0C3B-14FF-CDAB-87A103E4065F}"/>
              </a:ext>
            </a:extLst>
          </p:cNvPr>
          <p:cNvSpPr>
            <a:spLocks noGrp="1"/>
          </p:cNvSpPr>
          <p:nvPr>
            <p:ph type="dt" sz="half" idx="2"/>
          </p:nvPr>
        </p:nvSpPr>
        <p:spPr>
          <a:xfrm>
            <a:off x="8509608" y="6341324"/>
            <a:ext cx="3500715" cy="309201"/>
          </a:xfrm>
          <a:prstGeom prst="rect">
            <a:avLst/>
          </a:prstGeom>
        </p:spPr>
        <p:txBody>
          <a:bodyPr vert="horz" lIns="91440" tIns="45720" rIns="91440" bIns="45720" rtlCol="0" anchor="ctr"/>
          <a:lstStyle>
            <a:lvl1pPr algn="r">
              <a:defRPr sz="1800">
                <a:solidFill>
                  <a:schemeClr val="bg1"/>
                </a:solidFill>
              </a:defRPr>
            </a:lvl1pPr>
          </a:lstStyle>
          <a:p>
            <a:r>
              <a:rPr lang="en-US"/>
              <a:t>7/15/2025</a:t>
            </a:r>
            <a:endParaRPr lang="en-US" dirty="0"/>
          </a:p>
        </p:txBody>
      </p:sp>
      <p:sp>
        <p:nvSpPr>
          <p:cNvPr id="14" name="Footer Placeholder 4">
            <a:extLst>
              <a:ext uri="{FF2B5EF4-FFF2-40B4-BE49-F238E27FC236}">
                <a16:creationId xmlns:a16="http://schemas.microsoft.com/office/drawing/2014/main" id="{0BF212FB-D3AF-02F1-7E4C-1AFE7EE555FF}"/>
              </a:ext>
            </a:extLst>
          </p:cNvPr>
          <p:cNvSpPr>
            <a:spLocks noGrp="1"/>
          </p:cNvSpPr>
          <p:nvPr>
            <p:ph type="ftr" sz="quarter" idx="3"/>
          </p:nvPr>
        </p:nvSpPr>
        <p:spPr>
          <a:xfrm>
            <a:off x="1451579" y="6341324"/>
            <a:ext cx="5938836" cy="309201"/>
          </a:xfrm>
          <a:prstGeom prst="rect">
            <a:avLst/>
          </a:prstGeom>
        </p:spPr>
        <p:txBody>
          <a:bodyPr vert="horz" lIns="91440" tIns="45720" rIns="91440" bIns="45720" rtlCol="0" anchor="ctr"/>
          <a:lstStyle>
            <a:lvl1pPr algn="r">
              <a:defRPr sz="2000" baseline="0">
                <a:solidFill>
                  <a:schemeClr val="bg1">
                    <a:lumMod val="95000"/>
                  </a:schemeClr>
                </a:solidFill>
              </a:defRPr>
            </a:lvl1pPr>
          </a:lstStyle>
          <a:p>
            <a:r>
              <a:rPr lang="en-US" sz="2000" b="1" i="0" kern="1200" baseline="0" dirty="0">
                <a:solidFill>
                  <a:schemeClr val="bg1">
                    <a:lumMod val="95000"/>
                  </a:schemeClr>
                </a:solidFill>
                <a:effectLst/>
                <a:latin typeface="+mn-lt"/>
                <a:ea typeface="+mn-ea"/>
                <a:cs typeface="+mn-cs"/>
              </a:rPr>
              <a:t>2025 NMRA National Convention</a:t>
            </a:r>
            <a:endParaRPr lang="en-US" dirty="0"/>
          </a:p>
        </p:txBody>
      </p:sp>
      <p:sp>
        <p:nvSpPr>
          <p:cNvPr id="16" name="Slide Number Placeholder 5">
            <a:extLst>
              <a:ext uri="{FF2B5EF4-FFF2-40B4-BE49-F238E27FC236}">
                <a16:creationId xmlns:a16="http://schemas.microsoft.com/office/drawing/2014/main" id="{271E499A-621A-6A48-1C90-21EA0D2B104B}"/>
              </a:ext>
            </a:extLst>
          </p:cNvPr>
          <p:cNvSpPr>
            <a:spLocks noGrp="1"/>
          </p:cNvSpPr>
          <p:nvPr>
            <p:ph type="sldNum" sz="quarter" idx="4"/>
          </p:nvPr>
        </p:nvSpPr>
        <p:spPr>
          <a:xfrm>
            <a:off x="181677" y="6244136"/>
            <a:ext cx="811019" cy="503578"/>
          </a:xfrm>
          <a:prstGeom prst="rect">
            <a:avLst/>
          </a:prstGeom>
        </p:spPr>
        <p:txBody>
          <a:bodyPr vert="horz" lIns="91440" tIns="45720" rIns="91440" bIns="45720" rtlCol="0" anchor="t"/>
          <a:lstStyle>
            <a:lvl1pPr>
              <a:defRPr lang="en-US" sz="2800" baseline="0" smtClean="0">
                <a:solidFill>
                  <a:schemeClr val="bg1"/>
                </a:solidFill>
              </a:defRPr>
            </a:lvl1pPr>
          </a:lstStyle>
          <a:p>
            <a:pPr algn="r"/>
            <a:fld id="{A66A5F3A-8858-4907-B232-55DBE7BD5DF7}" type="slidenum">
              <a:rPr lang="en-US" smtClean="0"/>
              <a:pPr algn="r"/>
              <a:t>‹#›</a:t>
            </a:fld>
            <a:endParaRPr lang="en-US"/>
          </a:p>
        </p:txBody>
      </p:sp>
      <p:cxnSp>
        <p:nvCxnSpPr>
          <p:cNvPr id="17" name="Straight Connector 16">
            <a:extLst>
              <a:ext uri="{FF2B5EF4-FFF2-40B4-BE49-F238E27FC236}">
                <a16:creationId xmlns:a16="http://schemas.microsoft.com/office/drawing/2014/main" id="{8C70F8AE-E550-7019-9368-65D31FDCE51F}"/>
              </a:ext>
            </a:extLst>
          </p:cNvPr>
          <p:cNvCxnSpPr/>
          <p:nvPr userDrawn="1"/>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36808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pic>
        <p:nvPicPr>
          <p:cNvPr id="19" name="Picture 18">
            <a:extLst>
              <a:ext uri="{FF2B5EF4-FFF2-40B4-BE49-F238E27FC236}">
                <a16:creationId xmlns:a16="http://schemas.microsoft.com/office/drawing/2014/main" id="{EA09EC33-462A-6CE8-CED0-1092E11A52A8}"/>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0" name="Date Placeholder 3">
            <a:extLst>
              <a:ext uri="{FF2B5EF4-FFF2-40B4-BE49-F238E27FC236}">
                <a16:creationId xmlns:a16="http://schemas.microsoft.com/office/drawing/2014/main" id="{705DD5C3-FA8E-F413-E70E-84EA942344EB}"/>
              </a:ext>
            </a:extLst>
          </p:cNvPr>
          <p:cNvSpPr>
            <a:spLocks noGrp="1"/>
          </p:cNvSpPr>
          <p:nvPr>
            <p:ph type="dt" sz="half" idx="2"/>
          </p:nvPr>
        </p:nvSpPr>
        <p:spPr>
          <a:xfrm>
            <a:off x="8509608" y="6341324"/>
            <a:ext cx="3500715" cy="309201"/>
          </a:xfrm>
          <a:prstGeom prst="rect">
            <a:avLst/>
          </a:prstGeom>
        </p:spPr>
        <p:txBody>
          <a:bodyPr vert="horz" lIns="91440" tIns="45720" rIns="91440" bIns="45720" rtlCol="0" anchor="ctr"/>
          <a:lstStyle>
            <a:lvl1pPr algn="r">
              <a:defRPr sz="1800">
                <a:solidFill>
                  <a:schemeClr val="bg1"/>
                </a:solidFill>
              </a:defRPr>
            </a:lvl1pPr>
          </a:lstStyle>
          <a:p>
            <a:r>
              <a:rPr lang="en-US"/>
              <a:t>7/15/2025</a:t>
            </a:r>
            <a:endParaRPr lang="en-US" dirty="0"/>
          </a:p>
        </p:txBody>
      </p:sp>
      <p:sp>
        <p:nvSpPr>
          <p:cNvPr id="21" name="Footer Placeholder 4">
            <a:extLst>
              <a:ext uri="{FF2B5EF4-FFF2-40B4-BE49-F238E27FC236}">
                <a16:creationId xmlns:a16="http://schemas.microsoft.com/office/drawing/2014/main" id="{7CE0A4A7-A125-B0B3-4EF4-5B3210C6382C}"/>
              </a:ext>
            </a:extLst>
          </p:cNvPr>
          <p:cNvSpPr>
            <a:spLocks noGrp="1"/>
          </p:cNvSpPr>
          <p:nvPr>
            <p:ph type="ftr" sz="quarter" idx="3"/>
          </p:nvPr>
        </p:nvSpPr>
        <p:spPr>
          <a:xfrm>
            <a:off x="1451579" y="6341324"/>
            <a:ext cx="5938836" cy="309201"/>
          </a:xfrm>
          <a:prstGeom prst="rect">
            <a:avLst/>
          </a:prstGeom>
        </p:spPr>
        <p:txBody>
          <a:bodyPr vert="horz" lIns="91440" tIns="45720" rIns="91440" bIns="45720" rtlCol="0" anchor="ctr"/>
          <a:lstStyle>
            <a:lvl1pPr algn="r">
              <a:defRPr sz="2000" baseline="0">
                <a:solidFill>
                  <a:schemeClr val="bg1">
                    <a:lumMod val="95000"/>
                  </a:schemeClr>
                </a:solidFill>
              </a:defRPr>
            </a:lvl1pPr>
          </a:lstStyle>
          <a:p>
            <a:r>
              <a:rPr lang="en-US" sz="2000" b="1" i="0" kern="1200" baseline="0" dirty="0">
                <a:solidFill>
                  <a:schemeClr val="bg1">
                    <a:lumMod val="95000"/>
                  </a:schemeClr>
                </a:solidFill>
                <a:effectLst/>
                <a:latin typeface="+mn-lt"/>
                <a:ea typeface="+mn-ea"/>
                <a:cs typeface="+mn-cs"/>
              </a:rPr>
              <a:t>2025 NMRA National Convention</a:t>
            </a:r>
            <a:endParaRPr lang="en-US" dirty="0"/>
          </a:p>
        </p:txBody>
      </p:sp>
      <p:sp>
        <p:nvSpPr>
          <p:cNvPr id="22" name="Slide Number Placeholder 5">
            <a:extLst>
              <a:ext uri="{FF2B5EF4-FFF2-40B4-BE49-F238E27FC236}">
                <a16:creationId xmlns:a16="http://schemas.microsoft.com/office/drawing/2014/main" id="{AF1A49C6-68DD-EBE4-981E-7682B7D7ECE9}"/>
              </a:ext>
            </a:extLst>
          </p:cNvPr>
          <p:cNvSpPr>
            <a:spLocks noGrp="1"/>
          </p:cNvSpPr>
          <p:nvPr>
            <p:ph type="sldNum" sz="quarter" idx="4"/>
          </p:nvPr>
        </p:nvSpPr>
        <p:spPr>
          <a:xfrm>
            <a:off x="181677" y="6244136"/>
            <a:ext cx="811019" cy="503578"/>
          </a:xfrm>
          <a:prstGeom prst="rect">
            <a:avLst/>
          </a:prstGeom>
        </p:spPr>
        <p:txBody>
          <a:bodyPr vert="horz" lIns="91440" tIns="45720" rIns="91440" bIns="45720" rtlCol="0" anchor="t"/>
          <a:lstStyle>
            <a:lvl1pPr>
              <a:defRPr lang="en-US" sz="2800" baseline="0" smtClean="0">
                <a:solidFill>
                  <a:schemeClr val="bg1"/>
                </a:solidFill>
              </a:defRPr>
            </a:lvl1pPr>
          </a:lstStyle>
          <a:p>
            <a:pPr algn="r"/>
            <a:fld id="{A66A5F3A-8858-4907-B232-55DBE7BD5DF7}" type="slidenum">
              <a:rPr lang="en-US" smtClean="0"/>
              <a:pPr algn="r"/>
              <a:t>‹#›</a:t>
            </a:fld>
            <a:endParaRPr lang="en-US"/>
          </a:p>
        </p:txBody>
      </p:sp>
      <p:cxnSp>
        <p:nvCxnSpPr>
          <p:cNvPr id="23" name="Straight Connector 22">
            <a:extLst>
              <a:ext uri="{FF2B5EF4-FFF2-40B4-BE49-F238E27FC236}">
                <a16:creationId xmlns:a16="http://schemas.microsoft.com/office/drawing/2014/main" id="{85200C8B-4BFC-7117-2EF7-C7DA3E6A6BDD}"/>
              </a:ext>
            </a:extLst>
          </p:cNvPr>
          <p:cNvCxnSpPr/>
          <p:nvPr userDrawn="1"/>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21400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pic>
        <p:nvPicPr>
          <p:cNvPr id="12" name="Picture 11">
            <a:extLst>
              <a:ext uri="{FF2B5EF4-FFF2-40B4-BE49-F238E27FC236}">
                <a16:creationId xmlns:a16="http://schemas.microsoft.com/office/drawing/2014/main" id="{8CADB754-F4B4-069A-A62D-8A8A476369B7}"/>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13" name="Date Placeholder 3">
            <a:extLst>
              <a:ext uri="{FF2B5EF4-FFF2-40B4-BE49-F238E27FC236}">
                <a16:creationId xmlns:a16="http://schemas.microsoft.com/office/drawing/2014/main" id="{2613A82E-9F50-C1E5-895E-9B0BF9B94BE1}"/>
              </a:ext>
            </a:extLst>
          </p:cNvPr>
          <p:cNvSpPr>
            <a:spLocks noGrp="1"/>
          </p:cNvSpPr>
          <p:nvPr>
            <p:ph type="dt" sz="half" idx="2"/>
          </p:nvPr>
        </p:nvSpPr>
        <p:spPr>
          <a:xfrm>
            <a:off x="8509608" y="6341324"/>
            <a:ext cx="3500715" cy="309201"/>
          </a:xfrm>
          <a:prstGeom prst="rect">
            <a:avLst/>
          </a:prstGeom>
        </p:spPr>
        <p:txBody>
          <a:bodyPr vert="horz" lIns="91440" tIns="45720" rIns="91440" bIns="45720" rtlCol="0" anchor="ctr"/>
          <a:lstStyle>
            <a:lvl1pPr algn="r">
              <a:defRPr sz="1800">
                <a:solidFill>
                  <a:schemeClr val="bg1"/>
                </a:solidFill>
              </a:defRPr>
            </a:lvl1pPr>
          </a:lstStyle>
          <a:p>
            <a:r>
              <a:rPr lang="en-US"/>
              <a:t>7/15/2025</a:t>
            </a:r>
            <a:endParaRPr lang="en-US" dirty="0"/>
          </a:p>
        </p:txBody>
      </p:sp>
      <p:sp>
        <p:nvSpPr>
          <p:cNvPr id="14" name="Footer Placeholder 4">
            <a:extLst>
              <a:ext uri="{FF2B5EF4-FFF2-40B4-BE49-F238E27FC236}">
                <a16:creationId xmlns:a16="http://schemas.microsoft.com/office/drawing/2014/main" id="{5BEBB7D0-0B55-8A35-3C06-817D820A312F}"/>
              </a:ext>
            </a:extLst>
          </p:cNvPr>
          <p:cNvSpPr>
            <a:spLocks noGrp="1"/>
          </p:cNvSpPr>
          <p:nvPr>
            <p:ph type="ftr" sz="quarter" idx="3"/>
          </p:nvPr>
        </p:nvSpPr>
        <p:spPr>
          <a:xfrm>
            <a:off x="1451579" y="6341324"/>
            <a:ext cx="5938836" cy="309201"/>
          </a:xfrm>
          <a:prstGeom prst="rect">
            <a:avLst/>
          </a:prstGeom>
        </p:spPr>
        <p:txBody>
          <a:bodyPr vert="horz" lIns="91440" tIns="45720" rIns="91440" bIns="45720" rtlCol="0" anchor="ctr"/>
          <a:lstStyle>
            <a:lvl1pPr algn="r">
              <a:defRPr sz="2000" baseline="0">
                <a:solidFill>
                  <a:schemeClr val="bg1">
                    <a:lumMod val="95000"/>
                  </a:schemeClr>
                </a:solidFill>
              </a:defRPr>
            </a:lvl1pPr>
          </a:lstStyle>
          <a:p>
            <a:r>
              <a:rPr lang="en-US" sz="2000" b="1" i="0" kern="1200" baseline="0" dirty="0">
                <a:solidFill>
                  <a:schemeClr val="bg1">
                    <a:lumMod val="95000"/>
                  </a:schemeClr>
                </a:solidFill>
                <a:effectLst/>
                <a:latin typeface="+mn-lt"/>
                <a:ea typeface="+mn-ea"/>
                <a:cs typeface="+mn-cs"/>
              </a:rPr>
              <a:t>2025 NMRA National Convention</a:t>
            </a:r>
            <a:endParaRPr lang="en-US" dirty="0"/>
          </a:p>
        </p:txBody>
      </p:sp>
      <p:sp>
        <p:nvSpPr>
          <p:cNvPr id="16" name="Slide Number Placeholder 5">
            <a:extLst>
              <a:ext uri="{FF2B5EF4-FFF2-40B4-BE49-F238E27FC236}">
                <a16:creationId xmlns:a16="http://schemas.microsoft.com/office/drawing/2014/main" id="{84142C57-BBCB-11AA-9E22-26FBB01B643C}"/>
              </a:ext>
            </a:extLst>
          </p:cNvPr>
          <p:cNvSpPr>
            <a:spLocks noGrp="1"/>
          </p:cNvSpPr>
          <p:nvPr>
            <p:ph type="sldNum" sz="quarter" idx="4"/>
          </p:nvPr>
        </p:nvSpPr>
        <p:spPr>
          <a:xfrm>
            <a:off x="181677" y="6244136"/>
            <a:ext cx="811019" cy="503578"/>
          </a:xfrm>
          <a:prstGeom prst="rect">
            <a:avLst/>
          </a:prstGeom>
        </p:spPr>
        <p:txBody>
          <a:bodyPr vert="horz" lIns="91440" tIns="45720" rIns="91440" bIns="45720" rtlCol="0" anchor="t"/>
          <a:lstStyle>
            <a:lvl1pPr>
              <a:defRPr lang="en-US" sz="2800" baseline="0" smtClean="0">
                <a:solidFill>
                  <a:schemeClr val="bg1"/>
                </a:solidFill>
              </a:defRPr>
            </a:lvl1pPr>
          </a:lstStyle>
          <a:p>
            <a:pPr algn="r"/>
            <a:fld id="{A66A5F3A-8858-4907-B232-55DBE7BD5DF7}" type="slidenum">
              <a:rPr lang="en-US" smtClean="0"/>
              <a:pPr algn="r"/>
              <a:t>‹#›</a:t>
            </a:fld>
            <a:endParaRPr lang="en-US"/>
          </a:p>
        </p:txBody>
      </p:sp>
      <p:cxnSp>
        <p:nvCxnSpPr>
          <p:cNvPr id="17" name="Straight Connector 16">
            <a:extLst>
              <a:ext uri="{FF2B5EF4-FFF2-40B4-BE49-F238E27FC236}">
                <a16:creationId xmlns:a16="http://schemas.microsoft.com/office/drawing/2014/main" id="{8D924CE2-0830-D222-FCE8-4599F2C5CBBE}"/>
              </a:ext>
            </a:extLst>
          </p:cNvPr>
          <p:cNvCxnSpPr/>
          <p:nvPr userDrawn="1"/>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9742291"/>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pic>
        <p:nvPicPr>
          <p:cNvPr id="13" name="Picture 12">
            <a:extLst>
              <a:ext uri="{FF2B5EF4-FFF2-40B4-BE49-F238E27FC236}">
                <a16:creationId xmlns:a16="http://schemas.microsoft.com/office/drawing/2014/main" id="{BF33D863-70C5-93C7-7BB8-187F271124A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14" name="Date Placeholder 3">
            <a:extLst>
              <a:ext uri="{FF2B5EF4-FFF2-40B4-BE49-F238E27FC236}">
                <a16:creationId xmlns:a16="http://schemas.microsoft.com/office/drawing/2014/main" id="{6E1E956C-82D0-9C75-44B5-9B404A861895}"/>
              </a:ext>
            </a:extLst>
          </p:cNvPr>
          <p:cNvSpPr>
            <a:spLocks noGrp="1"/>
          </p:cNvSpPr>
          <p:nvPr>
            <p:ph type="dt" sz="half" idx="10"/>
          </p:nvPr>
        </p:nvSpPr>
        <p:spPr>
          <a:xfrm>
            <a:off x="8509608" y="6341324"/>
            <a:ext cx="3500715" cy="309201"/>
          </a:xfrm>
          <a:prstGeom prst="rect">
            <a:avLst/>
          </a:prstGeom>
        </p:spPr>
        <p:txBody>
          <a:bodyPr vert="horz" lIns="91440" tIns="45720" rIns="91440" bIns="45720" rtlCol="0" anchor="ctr"/>
          <a:lstStyle>
            <a:lvl1pPr algn="r">
              <a:defRPr sz="1800">
                <a:solidFill>
                  <a:schemeClr val="bg1"/>
                </a:solidFill>
              </a:defRPr>
            </a:lvl1pPr>
          </a:lstStyle>
          <a:p>
            <a:r>
              <a:rPr lang="en-US"/>
              <a:t>7/15/2025</a:t>
            </a:r>
            <a:endParaRPr lang="en-US" dirty="0"/>
          </a:p>
        </p:txBody>
      </p:sp>
      <p:sp>
        <p:nvSpPr>
          <p:cNvPr id="15" name="Footer Placeholder 4">
            <a:extLst>
              <a:ext uri="{FF2B5EF4-FFF2-40B4-BE49-F238E27FC236}">
                <a16:creationId xmlns:a16="http://schemas.microsoft.com/office/drawing/2014/main" id="{7ED2137E-01BA-F941-797D-ACE9F031AF21}"/>
              </a:ext>
            </a:extLst>
          </p:cNvPr>
          <p:cNvSpPr>
            <a:spLocks noGrp="1"/>
          </p:cNvSpPr>
          <p:nvPr>
            <p:ph type="ftr" sz="quarter" idx="3"/>
          </p:nvPr>
        </p:nvSpPr>
        <p:spPr>
          <a:xfrm>
            <a:off x="1451579" y="6341324"/>
            <a:ext cx="5938836" cy="309201"/>
          </a:xfrm>
          <a:prstGeom prst="rect">
            <a:avLst/>
          </a:prstGeom>
        </p:spPr>
        <p:txBody>
          <a:bodyPr vert="horz" lIns="91440" tIns="45720" rIns="91440" bIns="45720" rtlCol="0" anchor="ctr"/>
          <a:lstStyle>
            <a:lvl1pPr algn="r">
              <a:defRPr sz="2000" baseline="0">
                <a:solidFill>
                  <a:schemeClr val="bg1">
                    <a:lumMod val="95000"/>
                  </a:schemeClr>
                </a:solidFill>
              </a:defRPr>
            </a:lvl1pPr>
          </a:lstStyle>
          <a:p>
            <a:r>
              <a:rPr lang="en-US" sz="2000" b="1" i="0" kern="1200" baseline="0" dirty="0">
                <a:solidFill>
                  <a:schemeClr val="bg1">
                    <a:lumMod val="95000"/>
                  </a:schemeClr>
                </a:solidFill>
                <a:effectLst/>
                <a:latin typeface="+mn-lt"/>
                <a:ea typeface="+mn-ea"/>
                <a:cs typeface="+mn-cs"/>
              </a:rPr>
              <a:t>2025 NMRA National Convention</a:t>
            </a:r>
            <a:endParaRPr lang="en-US" dirty="0"/>
          </a:p>
        </p:txBody>
      </p:sp>
      <p:sp>
        <p:nvSpPr>
          <p:cNvPr id="16" name="Slide Number Placeholder 5">
            <a:extLst>
              <a:ext uri="{FF2B5EF4-FFF2-40B4-BE49-F238E27FC236}">
                <a16:creationId xmlns:a16="http://schemas.microsoft.com/office/drawing/2014/main" id="{DDFA838A-0B5A-A0D8-094F-974EA6CAEB3D}"/>
              </a:ext>
            </a:extLst>
          </p:cNvPr>
          <p:cNvSpPr>
            <a:spLocks noGrp="1"/>
          </p:cNvSpPr>
          <p:nvPr>
            <p:ph type="sldNum" sz="quarter" idx="4"/>
          </p:nvPr>
        </p:nvSpPr>
        <p:spPr>
          <a:xfrm>
            <a:off x="181677" y="6244136"/>
            <a:ext cx="811019" cy="503578"/>
          </a:xfrm>
          <a:prstGeom prst="rect">
            <a:avLst/>
          </a:prstGeom>
        </p:spPr>
        <p:txBody>
          <a:bodyPr vert="horz" lIns="91440" tIns="45720" rIns="91440" bIns="45720" rtlCol="0" anchor="t"/>
          <a:lstStyle>
            <a:lvl1pPr>
              <a:defRPr lang="en-US" sz="2800" baseline="0" smtClean="0">
                <a:solidFill>
                  <a:schemeClr val="bg1"/>
                </a:solidFill>
              </a:defRPr>
            </a:lvl1pPr>
          </a:lstStyle>
          <a:p>
            <a:pPr algn="r"/>
            <a:fld id="{A66A5F3A-8858-4907-B232-55DBE7BD5DF7}" type="slidenum">
              <a:rPr lang="en-US" smtClean="0"/>
              <a:pPr algn="r"/>
              <a:t>‹#›</a:t>
            </a:fld>
            <a:endParaRPr lang="en-US"/>
          </a:p>
        </p:txBody>
      </p:sp>
      <p:cxnSp>
        <p:nvCxnSpPr>
          <p:cNvPr id="17" name="Straight Connector 16">
            <a:extLst>
              <a:ext uri="{FF2B5EF4-FFF2-40B4-BE49-F238E27FC236}">
                <a16:creationId xmlns:a16="http://schemas.microsoft.com/office/drawing/2014/main" id="{439B460C-ABEA-9F94-8DC9-6D98907CBCB9}"/>
              </a:ext>
            </a:extLst>
          </p:cNvPr>
          <p:cNvCxnSpPr/>
          <p:nvPr userDrawn="1"/>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564953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pic>
        <p:nvPicPr>
          <p:cNvPr id="15" name="Picture 14">
            <a:extLst>
              <a:ext uri="{FF2B5EF4-FFF2-40B4-BE49-F238E27FC236}">
                <a16:creationId xmlns:a16="http://schemas.microsoft.com/office/drawing/2014/main" id="{05C6E253-DDE2-0867-A4D1-4DD6B964DA77}"/>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16" name="Date Placeholder 3">
            <a:extLst>
              <a:ext uri="{FF2B5EF4-FFF2-40B4-BE49-F238E27FC236}">
                <a16:creationId xmlns:a16="http://schemas.microsoft.com/office/drawing/2014/main" id="{60219278-195F-9169-E4AA-363E0640E660}"/>
              </a:ext>
            </a:extLst>
          </p:cNvPr>
          <p:cNvSpPr>
            <a:spLocks noGrp="1"/>
          </p:cNvSpPr>
          <p:nvPr>
            <p:ph type="dt" sz="half" idx="10"/>
          </p:nvPr>
        </p:nvSpPr>
        <p:spPr>
          <a:xfrm>
            <a:off x="8509608" y="6341324"/>
            <a:ext cx="3500715" cy="309201"/>
          </a:xfrm>
          <a:prstGeom prst="rect">
            <a:avLst/>
          </a:prstGeom>
        </p:spPr>
        <p:txBody>
          <a:bodyPr vert="horz" lIns="91440" tIns="45720" rIns="91440" bIns="45720" rtlCol="0" anchor="ctr"/>
          <a:lstStyle>
            <a:lvl1pPr algn="r">
              <a:defRPr sz="1800">
                <a:solidFill>
                  <a:schemeClr val="bg1"/>
                </a:solidFill>
              </a:defRPr>
            </a:lvl1pPr>
          </a:lstStyle>
          <a:p>
            <a:r>
              <a:rPr lang="en-US"/>
              <a:t>7/15/2025</a:t>
            </a:r>
            <a:endParaRPr lang="en-US" dirty="0"/>
          </a:p>
        </p:txBody>
      </p:sp>
      <p:sp>
        <p:nvSpPr>
          <p:cNvPr id="17" name="Footer Placeholder 4">
            <a:extLst>
              <a:ext uri="{FF2B5EF4-FFF2-40B4-BE49-F238E27FC236}">
                <a16:creationId xmlns:a16="http://schemas.microsoft.com/office/drawing/2014/main" id="{F4DF7456-71FE-E959-6CA8-5B112D75F681}"/>
              </a:ext>
            </a:extLst>
          </p:cNvPr>
          <p:cNvSpPr>
            <a:spLocks noGrp="1"/>
          </p:cNvSpPr>
          <p:nvPr>
            <p:ph type="ftr" sz="quarter" idx="11"/>
          </p:nvPr>
        </p:nvSpPr>
        <p:spPr>
          <a:xfrm>
            <a:off x="1451579" y="6341324"/>
            <a:ext cx="5938836" cy="309201"/>
          </a:xfrm>
          <a:prstGeom prst="rect">
            <a:avLst/>
          </a:prstGeom>
        </p:spPr>
        <p:txBody>
          <a:bodyPr vert="horz" lIns="91440" tIns="45720" rIns="91440" bIns="45720" rtlCol="0" anchor="ctr"/>
          <a:lstStyle>
            <a:lvl1pPr algn="r">
              <a:defRPr sz="2000" baseline="0">
                <a:solidFill>
                  <a:schemeClr val="bg1">
                    <a:lumMod val="95000"/>
                  </a:schemeClr>
                </a:solidFill>
              </a:defRPr>
            </a:lvl1pPr>
          </a:lstStyle>
          <a:p>
            <a:r>
              <a:rPr lang="en-US" sz="2000" b="1" i="0" kern="1200" baseline="0" dirty="0">
                <a:solidFill>
                  <a:schemeClr val="bg1">
                    <a:lumMod val="95000"/>
                  </a:schemeClr>
                </a:solidFill>
                <a:effectLst/>
                <a:latin typeface="+mn-lt"/>
                <a:ea typeface="+mn-ea"/>
                <a:cs typeface="+mn-cs"/>
              </a:rPr>
              <a:t>2025 NMRA National Convention</a:t>
            </a:r>
            <a:endParaRPr lang="en-US" dirty="0"/>
          </a:p>
        </p:txBody>
      </p:sp>
      <p:sp>
        <p:nvSpPr>
          <p:cNvPr id="18" name="Slide Number Placeholder 5">
            <a:extLst>
              <a:ext uri="{FF2B5EF4-FFF2-40B4-BE49-F238E27FC236}">
                <a16:creationId xmlns:a16="http://schemas.microsoft.com/office/drawing/2014/main" id="{A9EC46D3-0289-120F-853C-746E68767430}"/>
              </a:ext>
            </a:extLst>
          </p:cNvPr>
          <p:cNvSpPr>
            <a:spLocks noGrp="1"/>
          </p:cNvSpPr>
          <p:nvPr>
            <p:ph type="sldNum" sz="quarter" idx="12"/>
          </p:nvPr>
        </p:nvSpPr>
        <p:spPr>
          <a:xfrm>
            <a:off x="181677" y="6244136"/>
            <a:ext cx="811019" cy="503578"/>
          </a:xfrm>
          <a:prstGeom prst="rect">
            <a:avLst/>
          </a:prstGeom>
        </p:spPr>
        <p:txBody>
          <a:bodyPr vert="horz" lIns="91440" tIns="45720" rIns="91440" bIns="45720" rtlCol="0" anchor="t"/>
          <a:lstStyle>
            <a:lvl1pPr>
              <a:defRPr lang="en-US" sz="2800" baseline="0" smtClean="0">
                <a:solidFill>
                  <a:schemeClr val="bg1"/>
                </a:solidFill>
              </a:defRPr>
            </a:lvl1pPr>
          </a:lstStyle>
          <a:p>
            <a:pPr algn="r"/>
            <a:fld id="{A66A5F3A-8858-4907-B232-55DBE7BD5DF7}" type="slidenum">
              <a:rPr lang="en-US" smtClean="0"/>
              <a:pPr algn="r"/>
              <a:t>‹#›</a:t>
            </a:fld>
            <a:endParaRPr lang="en-US"/>
          </a:p>
        </p:txBody>
      </p:sp>
      <p:cxnSp>
        <p:nvCxnSpPr>
          <p:cNvPr id="19" name="Straight Connector 18">
            <a:extLst>
              <a:ext uri="{FF2B5EF4-FFF2-40B4-BE49-F238E27FC236}">
                <a16:creationId xmlns:a16="http://schemas.microsoft.com/office/drawing/2014/main" id="{5078D3F9-40E1-20C7-D5BA-34E7A008F63B}"/>
              </a:ext>
            </a:extLst>
          </p:cNvPr>
          <p:cNvCxnSpPr/>
          <p:nvPr userDrawn="1"/>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4051562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pic>
        <p:nvPicPr>
          <p:cNvPr id="11" name="Picture 10">
            <a:extLst>
              <a:ext uri="{FF2B5EF4-FFF2-40B4-BE49-F238E27FC236}">
                <a16:creationId xmlns:a16="http://schemas.microsoft.com/office/drawing/2014/main" id="{16E1B987-C2D9-1484-3660-EA265C3C2A7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12" name="Date Placeholder 3">
            <a:extLst>
              <a:ext uri="{FF2B5EF4-FFF2-40B4-BE49-F238E27FC236}">
                <a16:creationId xmlns:a16="http://schemas.microsoft.com/office/drawing/2014/main" id="{9E50B4FF-5C24-F107-F4C2-CC37A751A342}"/>
              </a:ext>
            </a:extLst>
          </p:cNvPr>
          <p:cNvSpPr>
            <a:spLocks noGrp="1"/>
          </p:cNvSpPr>
          <p:nvPr>
            <p:ph type="dt" sz="half" idx="2"/>
          </p:nvPr>
        </p:nvSpPr>
        <p:spPr>
          <a:xfrm>
            <a:off x="8509608" y="6341324"/>
            <a:ext cx="3500715" cy="309201"/>
          </a:xfrm>
          <a:prstGeom prst="rect">
            <a:avLst/>
          </a:prstGeom>
        </p:spPr>
        <p:txBody>
          <a:bodyPr vert="horz" lIns="91440" tIns="45720" rIns="91440" bIns="45720" rtlCol="0" anchor="ctr"/>
          <a:lstStyle>
            <a:lvl1pPr algn="r">
              <a:defRPr sz="1800">
                <a:solidFill>
                  <a:schemeClr val="bg1"/>
                </a:solidFill>
              </a:defRPr>
            </a:lvl1pPr>
          </a:lstStyle>
          <a:p>
            <a:r>
              <a:rPr lang="en-US"/>
              <a:t>7/15/2025</a:t>
            </a:r>
            <a:endParaRPr lang="en-US" dirty="0"/>
          </a:p>
        </p:txBody>
      </p:sp>
      <p:sp>
        <p:nvSpPr>
          <p:cNvPr id="13" name="Footer Placeholder 4">
            <a:extLst>
              <a:ext uri="{FF2B5EF4-FFF2-40B4-BE49-F238E27FC236}">
                <a16:creationId xmlns:a16="http://schemas.microsoft.com/office/drawing/2014/main" id="{4FEBAD79-EE78-B20C-9019-B284906F1D4F}"/>
              </a:ext>
            </a:extLst>
          </p:cNvPr>
          <p:cNvSpPr>
            <a:spLocks noGrp="1"/>
          </p:cNvSpPr>
          <p:nvPr>
            <p:ph type="ftr" sz="quarter" idx="3"/>
          </p:nvPr>
        </p:nvSpPr>
        <p:spPr>
          <a:xfrm>
            <a:off x="1451579" y="6341324"/>
            <a:ext cx="5938836" cy="309201"/>
          </a:xfrm>
          <a:prstGeom prst="rect">
            <a:avLst/>
          </a:prstGeom>
        </p:spPr>
        <p:txBody>
          <a:bodyPr vert="horz" lIns="91440" tIns="45720" rIns="91440" bIns="45720" rtlCol="0" anchor="ctr"/>
          <a:lstStyle>
            <a:lvl1pPr algn="r">
              <a:defRPr sz="2000" baseline="0">
                <a:solidFill>
                  <a:schemeClr val="bg1">
                    <a:lumMod val="95000"/>
                  </a:schemeClr>
                </a:solidFill>
              </a:defRPr>
            </a:lvl1pPr>
          </a:lstStyle>
          <a:p>
            <a:r>
              <a:rPr lang="en-US" sz="2000" b="1" i="0" kern="1200" baseline="0" dirty="0">
                <a:solidFill>
                  <a:schemeClr val="bg1">
                    <a:lumMod val="95000"/>
                  </a:schemeClr>
                </a:solidFill>
                <a:effectLst/>
                <a:latin typeface="+mn-lt"/>
                <a:ea typeface="+mn-ea"/>
                <a:cs typeface="+mn-cs"/>
              </a:rPr>
              <a:t>2025 NMRA National Convention</a:t>
            </a:r>
            <a:endParaRPr lang="en-US" dirty="0"/>
          </a:p>
        </p:txBody>
      </p:sp>
      <p:sp>
        <p:nvSpPr>
          <p:cNvPr id="14" name="Slide Number Placeholder 5">
            <a:extLst>
              <a:ext uri="{FF2B5EF4-FFF2-40B4-BE49-F238E27FC236}">
                <a16:creationId xmlns:a16="http://schemas.microsoft.com/office/drawing/2014/main" id="{FB6D15F3-6BC1-FA0D-7B01-DC7478F2538B}"/>
              </a:ext>
            </a:extLst>
          </p:cNvPr>
          <p:cNvSpPr>
            <a:spLocks noGrp="1"/>
          </p:cNvSpPr>
          <p:nvPr>
            <p:ph type="sldNum" sz="quarter" idx="4"/>
          </p:nvPr>
        </p:nvSpPr>
        <p:spPr>
          <a:xfrm>
            <a:off x="181677" y="6244136"/>
            <a:ext cx="811019" cy="503578"/>
          </a:xfrm>
          <a:prstGeom prst="rect">
            <a:avLst/>
          </a:prstGeom>
        </p:spPr>
        <p:txBody>
          <a:bodyPr vert="horz" lIns="91440" tIns="45720" rIns="91440" bIns="45720" rtlCol="0" anchor="t"/>
          <a:lstStyle>
            <a:lvl1pPr>
              <a:defRPr lang="en-US" sz="2800" baseline="0" smtClean="0">
                <a:solidFill>
                  <a:schemeClr val="bg1"/>
                </a:solidFill>
              </a:defRPr>
            </a:lvl1pPr>
          </a:lstStyle>
          <a:p>
            <a:pPr algn="r"/>
            <a:fld id="{A66A5F3A-8858-4907-B232-55DBE7BD5DF7}" type="slidenum">
              <a:rPr lang="en-US" smtClean="0"/>
              <a:pPr algn="r"/>
              <a:t>‹#›</a:t>
            </a:fld>
            <a:endParaRPr lang="en-US"/>
          </a:p>
        </p:txBody>
      </p:sp>
      <p:cxnSp>
        <p:nvCxnSpPr>
          <p:cNvPr id="15" name="Straight Connector 14">
            <a:extLst>
              <a:ext uri="{FF2B5EF4-FFF2-40B4-BE49-F238E27FC236}">
                <a16:creationId xmlns:a16="http://schemas.microsoft.com/office/drawing/2014/main" id="{0D51A2BB-C842-0245-54FF-24F4851F270A}"/>
              </a:ext>
            </a:extLst>
          </p:cNvPr>
          <p:cNvCxnSpPr/>
          <p:nvPr userDrawn="1"/>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068429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65DD5347-660B-D013-0EF5-C2F794CBF9B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11" name="Date Placeholder 3">
            <a:extLst>
              <a:ext uri="{FF2B5EF4-FFF2-40B4-BE49-F238E27FC236}">
                <a16:creationId xmlns:a16="http://schemas.microsoft.com/office/drawing/2014/main" id="{73CF5F82-0109-5EA5-5186-849A02BD3C69}"/>
              </a:ext>
            </a:extLst>
          </p:cNvPr>
          <p:cNvSpPr>
            <a:spLocks noGrp="1"/>
          </p:cNvSpPr>
          <p:nvPr>
            <p:ph type="dt" sz="half" idx="2"/>
          </p:nvPr>
        </p:nvSpPr>
        <p:spPr>
          <a:xfrm>
            <a:off x="8509608" y="6341324"/>
            <a:ext cx="3500715" cy="309201"/>
          </a:xfrm>
          <a:prstGeom prst="rect">
            <a:avLst/>
          </a:prstGeom>
        </p:spPr>
        <p:txBody>
          <a:bodyPr vert="horz" lIns="91440" tIns="45720" rIns="91440" bIns="45720" rtlCol="0" anchor="ctr"/>
          <a:lstStyle>
            <a:lvl1pPr algn="r">
              <a:defRPr sz="1800">
                <a:solidFill>
                  <a:schemeClr val="bg1"/>
                </a:solidFill>
              </a:defRPr>
            </a:lvl1pPr>
          </a:lstStyle>
          <a:p>
            <a:r>
              <a:rPr lang="en-US"/>
              <a:t>7/15/2025</a:t>
            </a:r>
            <a:endParaRPr lang="en-US" dirty="0"/>
          </a:p>
        </p:txBody>
      </p:sp>
      <p:sp>
        <p:nvSpPr>
          <p:cNvPr id="12" name="Footer Placeholder 4">
            <a:extLst>
              <a:ext uri="{FF2B5EF4-FFF2-40B4-BE49-F238E27FC236}">
                <a16:creationId xmlns:a16="http://schemas.microsoft.com/office/drawing/2014/main" id="{C16F8822-904F-8AA9-1947-8971129E3BDC}"/>
              </a:ext>
            </a:extLst>
          </p:cNvPr>
          <p:cNvSpPr>
            <a:spLocks noGrp="1"/>
          </p:cNvSpPr>
          <p:nvPr>
            <p:ph type="ftr" sz="quarter" idx="3"/>
          </p:nvPr>
        </p:nvSpPr>
        <p:spPr>
          <a:xfrm>
            <a:off x="1451579" y="6341324"/>
            <a:ext cx="5938836" cy="309201"/>
          </a:xfrm>
          <a:prstGeom prst="rect">
            <a:avLst/>
          </a:prstGeom>
        </p:spPr>
        <p:txBody>
          <a:bodyPr vert="horz" lIns="91440" tIns="45720" rIns="91440" bIns="45720" rtlCol="0" anchor="ctr"/>
          <a:lstStyle>
            <a:lvl1pPr algn="r">
              <a:defRPr sz="2000" baseline="0">
                <a:solidFill>
                  <a:schemeClr val="bg1">
                    <a:lumMod val="95000"/>
                  </a:schemeClr>
                </a:solidFill>
              </a:defRPr>
            </a:lvl1pPr>
          </a:lstStyle>
          <a:p>
            <a:r>
              <a:rPr lang="en-US" sz="2000" b="1" i="0" kern="1200" baseline="0" dirty="0">
                <a:solidFill>
                  <a:schemeClr val="bg1">
                    <a:lumMod val="95000"/>
                  </a:schemeClr>
                </a:solidFill>
                <a:effectLst/>
                <a:latin typeface="+mn-lt"/>
                <a:ea typeface="+mn-ea"/>
                <a:cs typeface="+mn-cs"/>
              </a:rPr>
              <a:t>2025 NMRA National Convention</a:t>
            </a:r>
            <a:endParaRPr lang="en-US" dirty="0"/>
          </a:p>
        </p:txBody>
      </p:sp>
      <p:sp>
        <p:nvSpPr>
          <p:cNvPr id="13" name="Slide Number Placeholder 5">
            <a:extLst>
              <a:ext uri="{FF2B5EF4-FFF2-40B4-BE49-F238E27FC236}">
                <a16:creationId xmlns:a16="http://schemas.microsoft.com/office/drawing/2014/main" id="{3FCBBD49-6BA4-27B9-6580-1E9815E5E8DE}"/>
              </a:ext>
            </a:extLst>
          </p:cNvPr>
          <p:cNvSpPr>
            <a:spLocks noGrp="1"/>
          </p:cNvSpPr>
          <p:nvPr>
            <p:ph type="sldNum" sz="quarter" idx="4"/>
          </p:nvPr>
        </p:nvSpPr>
        <p:spPr>
          <a:xfrm>
            <a:off x="181677" y="6244136"/>
            <a:ext cx="811019" cy="503578"/>
          </a:xfrm>
          <a:prstGeom prst="rect">
            <a:avLst/>
          </a:prstGeom>
        </p:spPr>
        <p:txBody>
          <a:bodyPr vert="horz" lIns="91440" tIns="45720" rIns="91440" bIns="45720" rtlCol="0" anchor="t"/>
          <a:lstStyle>
            <a:lvl1pPr>
              <a:defRPr lang="en-US" sz="2800" baseline="0" smtClean="0">
                <a:solidFill>
                  <a:schemeClr val="bg1"/>
                </a:solidFill>
              </a:defRPr>
            </a:lvl1pPr>
          </a:lstStyle>
          <a:p>
            <a:pPr algn="r"/>
            <a:fld id="{A66A5F3A-8858-4907-B232-55DBE7BD5DF7}" type="slidenum">
              <a:rPr lang="en-US" smtClean="0"/>
              <a:pPr algn="r"/>
              <a:t>‹#›</a:t>
            </a:fld>
            <a:endParaRPr lang="en-US"/>
          </a:p>
        </p:txBody>
      </p:sp>
      <p:cxnSp>
        <p:nvCxnSpPr>
          <p:cNvPr id="14" name="Straight Connector 13">
            <a:extLst>
              <a:ext uri="{FF2B5EF4-FFF2-40B4-BE49-F238E27FC236}">
                <a16:creationId xmlns:a16="http://schemas.microsoft.com/office/drawing/2014/main" id="{DFD85A8D-58F1-E4B2-F302-C8EFE26C61B2}"/>
              </a:ext>
            </a:extLst>
          </p:cNvPr>
          <p:cNvCxnSpPr/>
          <p:nvPr userDrawn="1"/>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8730495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pic>
        <p:nvPicPr>
          <p:cNvPr id="13" name="Picture 12">
            <a:extLst>
              <a:ext uri="{FF2B5EF4-FFF2-40B4-BE49-F238E27FC236}">
                <a16:creationId xmlns:a16="http://schemas.microsoft.com/office/drawing/2014/main" id="{2F2732B6-7078-EB26-63D8-74F38E69DA7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14" name="Date Placeholder 3">
            <a:extLst>
              <a:ext uri="{FF2B5EF4-FFF2-40B4-BE49-F238E27FC236}">
                <a16:creationId xmlns:a16="http://schemas.microsoft.com/office/drawing/2014/main" id="{C3E2F6C0-1CB7-2CA6-81CB-460B7BFB06D9}"/>
              </a:ext>
            </a:extLst>
          </p:cNvPr>
          <p:cNvSpPr>
            <a:spLocks noGrp="1"/>
          </p:cNvSpPr>
          <p:nvPr>
            <p:ph type="dt" sz="half" idx="10"/>
          </p:nvPr>
        </p:nvSpPr>
        <p:spPr>
          <a:xfrm>
            <a:off x="8509608" y="6341324"/>
            <a:ext cx="3500715" cy="309201"/>
          </a:xfrm>
          <a:prstGeom prst="rect">
            <a:avLst/>
          </a:prstGeom>
        </p:spPr>
        <p:txBody>
          <a:bodyPr vert="horz" lIns="91440" tIns="45720" rIns="91440" bIns="45720" rtlCol="0" anchor="ctr"/>
          <a:lstStyle>
            <a:lvl1pPr algn="r">
              <a:defRPr sz="1800">
                <a:solidFill>
                  <a:schemeClr val="bg1"/>
                </a:solidFill>
              </a:defRPr>
            </a:lvl1pPr>
          </a:lstStyle>
          <a:p>
            <a:r>
              <a:rPr lang="en-US"/>
              <a:t>7/15/2025</a:t>
            </a:r>
            <a:endParaRPr lang="en-US" dirty="0"/>
          </a:p>
        </p:txBody>
      </p:sp>
      <p:sp>
        <p:nvSpPr>
          <p:cNvPr id="15" name="Footer Placeholder 4">
            <a:extLst>
              <a:ext uri="{FF2B5EF4-FFF2-40B4-BE49-F238E27FC236}">
                <a16:creationId xmlns:a16="http://schemas.microsoft.com/office/drawing/2014/main" id="{0302160A-9419-D86E-5990-EDA37D7B0C19}"/>
              </a:ext>
            </a:extLst>
          </p:cNvPr>
          <p:cNvSpPr>
            <a:spLocks noGrp="1"/>
          </p:cNvSpPr>
          <p:nvPr>
            <p:ph type="ftr" sz="quarter" idx="3"/>
          </p:nvPr>
        </p:nvSpPr>
        <p:spPr>
          <a:xfrm>
            <a:off x="1451579" y="6341324"/>
            <a:ext cx="5938836" cy="309201"/>
          </a:xfrm>
          <a:prstGeom prst="rect">
            <a:avLst/>
          </a:prstGeom>
        </p:spPr>
        <p:txBody>
          <a:bodyPr vert="horz" lIns="91440" tIns="45720" rIns="91440" bIns="45720" rtlCol="0" anchor="ctr"/>
          <a:lstStyle>
            <a:lvl1pPr algn="r">
              <a:defRPr sz="2000" baseline="0">
                <a:solidFill>
                  <a:schemeClr val="bg1">
                    <a:lumMod val="95000"/>
                  </a:schemeClr>
                </a:solidFill>
              </a:defRPr>
            </a:lvl1pPr>
          </a:lstStyle>
          <a:p>
            <a:r>
              <a:rPr lang="en-US" sz="2000" b="1" i="0" kern="1200" baseline="0" dirty="0">
                <a:solidFill>
                  <a:schemeClr val="bg1">
                    <a:lumMod val="95000"/>
                  </a:schemeClr>
                </a:solidFill>
                <a:effectLst/>
                <a:latin typeface="+mn-lt"/>
                <a:ea typeface="+mn-ea"/>
                <a:cs typeface="+mn-cs"/>
              </a:rPr>
              <a:t>2025 NMRA National Convention</a:t>
            </a:r>
            <a:endParaRPr lang="en-US" dirty="0"/>
          </a:p>
        </p:txBody>
      </p:sp>
      <p:sp>
        <p:nvSpPr>
          <p:cNvPr id="16" name="Slide Number Placeholder 5">
            <a:extLst>
              <a:ext uri="{FF2B5EF4-FFF2-40B4-BE49-F238E27FC236}">
                <a16:creationId xmlns:a16="http://schemas.microsoft.com/office/drawing/2014/main" id="{CD609C5A-9D98-96D7-379C-A6E37FDBB204}"/>
              </a:ext>
            </a:extLst>
          </p:cNvPr>
          <p:cNvSpPr>
            <a:spLocks noGrp="1"/>
          </p:cNvSpPr>
          <p:nvPr>
            <p:ph type="sldNum" sz="quarter" idx="4"/>
          </p:nvPr>
        </p:nvSpPr>
        <p:spPr>
          <a:xfrm>
            <a:off x="181677" y="6244136"/>
            <a:ext cx="811019" cy="503578"/>
          </a:xfrm>
          <a:prstGeom prst="rect">
            <a:avLst/>
          </a:prstGeom>
        </p:spPr>
        <p:txBody>
          <a:bodyPr vert="horz" lIns="91440" tIns="45720" rIns="91440" bIns="45720" rtlCol="0" anchor="t"/>
          <a:lstStyle>
            <a:lvl1pPr>
              <a:defRPr lang="en-US" sz="2800" baseline="0" smtClean="0">
                <a:solidFill>
                  <a:schemeClr val="bg1"/>
                </a:solidFill>
              </a:defRPr>
            </a:lvl1pPr>
          </a:lstStyle>
          <a:p>
            <a:pPr algn="r"/>
            <a:fld id="{A66A5F3A-8858-4907-B232-55DBE7BD5DF7}" type="slidenum">
              <a:rPr lang="en-US" smtClean="0"/>
              <a:pPr algn="r"/>
              <a:t>‹#›</a:t>
            </a:fld>
            <a:endParaRPr lang="en-US"/>
          </a:p>
        </p:txBody>
      </p:sp>
      <p:cxnSp>
        <p:nvCxnSpPr>
          <p:cNvPr id="18" name="Straight Connector 17">
            <a:extLst>
              <a:ext uri="{FF2B5EF4-FFF2-40B4-BE49-F238E27FC236}">
                <a16:creationId xmlns:a16="http://schemas.microsoft.com/office/drawing/2014/main" id="{9A8EBCBE-80B3-743E-7D80-73D96ACFA1FD}"/>
              </a:ext>
            </a:extLst>
          </p:cNvPr>
          <p:cNvCxnSpPr/>
          <p:nvPr userDrawn="1"/>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033948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p:cNvSpPr>
            <a:spLocks noGrp="1"/>
          </p:cNvSpPr>
          <p:nvPr>
            <p:ph type="ftr" sz="quarter" idx="11"/>
          </p:nvPr>
        </p:nvSpPr>
        <p:spPr>
          <a:xfrm>
            <a:off x="1447382" y="318640"/>
            <a:ext cx="5541004" cy="320931"/>
          </a:xfrm>
        </p:spPr>
        <p:txBody>
          <a:bodyPr/>
          <a:lstStyle/>
          <a:p>
            <a:r>
              <a:rPr lang="en-US"/>
              <a:t>2025 NMRA National Convention</a:t>
            </a:r>
            <a:endParaRPr lang="en-US" dirty="0"/>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pic>
        <p:nvPicPr>
          <p:cNvPr id="14" name="Picture 13">
            <a:extLst>
              <a:ext uri="{FF2B5EF4-FFF2-40B4-BE49-F238E27FC236}">
                <a16:creationId xmlns:a16="http://schemas.microsoft.com/office/drawing/2014/main" id="{885C89CB-7981-0428-12A9-33162D26EF9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15" name="Date Placeholder 3">
            <a:extLst>
              <a:ext uri="{FF2B5EF4-FFF2-40B4-BE49-F238E27FC236}">
                <a16:creationId xmlns:a16="http://schemas.microsoft.com/office/drawing/2014/main" id="{7EF165A5-82C7-F7C9-191E-CDFC4F3526E9}"/>
              </a:ext>
            </a:extLst>
          </p:cNvPr>
          <p:cNvSpPr>
            <a:spLocks noGrp="1"/>
          </p:cNvSpPr>
          <p:nvPr>
            <p:ph type="dt" sz="half" idx="12"/>
          </p:nvPr>
        </p:nvSpPr>
        <p:spPr>
          <a:xfrm>
            <a:off x="8509608" y="6341324"/>
            <a:ext cx="3500715" cy="309201"/>
          </a:xfrm>
          <a:prstGeom prst="rect">
            <a:avLst/>
          </a:prstGeom>
        </p:spPr>
        <p:txBody>
          <a:bodyPr vert="horz" lIns="91440" tIns="45720" rIns="91440" bIns="45720" rtlCol="0" anchor="ctr"/>
          <a:lstStyle>
            <a:lvl1pPr algn="r">
              <a:defRPr sz="1800">
                <a:solidFill>
                  <a:schemeClr val="bg1"/>
                </a:solidFill>
              </a:defRPr>
            </a:lvl1pPr>
          </a:lstStyle>
          <a:p>
            <a:r>
              <a:rPr lang="en-US"/>
              <a:t>7/15/2025</a:t>
            </a:r>
            <a:endParaRPr lang="en-US" dirty="0"/>
          </a:p>
        </p:txBody>
      </p:sp>
      <p:sp>
        <p:nvSpPr>
          <p:cNvPr id="16" name="Footer Placeholder 4">
            <a:extLst>
              <a:ext uri="{FF2B5EF4-FFF2-40B4-BE49-F238E27FC236}">
                <a16:creationId xmlns:a16="http://schemas.microsoft.com/office/drawing/2014/main" id="{EFB0D093-BE08-2BF5-9549-D14CAEDEA910}"/>
              </a:ext>
            </a:extLst>
          </p:cNvPr>
          <p:cNvSpPr txBox="1">
            <a:spLocks/>
          </p:cNvSpPr>
          <p:nvPr userDrawn="1"/>
        </p:nvSpPr>
        <p:spPr>
          <a:xfrm>
            <a:off x="1451579" y="6341324"/>
            <a:ext cx="5938836" cy="309201"/>
          </a:xfrm>
          <a:prstGeom prst="rect">
            <a:avLst/>
          </a:prstGeom>
        </p:spPr>
        <p:txBody>
          <a:bodyPr vert="horz" lIns="91440" tIns="45720" rIns="91440" bIns="45720" rtlCol="0" anchor="ctr"/>
          <a:lstStyle>
            <a:defPPr>
              <a:defRPr lang="en-US"/>
            </a:defPPr>
            <a:lvl1pPr marL="0" algn="r" defTabSz="457200" rtl="0" eaLnBrk="1" latinLnBrk="0" hangingPunct="1">
              <a:defRPr sz="2000" kern="1200" baseline="0">
                <a:solidFill>
                  <a:schemeClr val="bg1">
                    <a:lumMod val="9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2000" b="1" i="0" kern="1200" baseline="0" dirty="0">
                <a:solidFill>
                  <a:schemeClr val="bg1">
                    <a:lumMod val="95000"/>
                  </a:schemeClr>
                </a:solidFill>
                <a:effectLst/>
                <a:latin typeface="+mn-lt"/>
                <a:ea typeface="+mn-ea"/>
                <a:cs typeface="+mn-cs"/>
              </a:rPr>
              <a:t>2025 NMRA National Convention</a:t>
            </a:r>
            <a:endParaRPr lang="en-US" dirty="0"/>
          </a:p>
        </p:txBody>
      </p:sp>
      <p:sp>
        <p:nvSpPr>
          <p:cNvPr id="17" name="Slide Number Placeholder 5">
            <a:extLst>
              <a:ext uri="{FF2B5EF4-FFF2-40B4-BE49-F238E27FC236}">
                <a16:creationId xmlns:a16="http://schemas.microsoft.com/office/drawing/2014/main" id="{CBCCAF5E-EE57-A2A7-14F0-FF5527B2D191}"/>
              </a:ext>
            </a:extLst>
          </p:cNvPr>
          <p:cNvSpPr>
            <a:spLocks noGrp="1"/>
          </p:cNvSpPr>
          <p:nvPr>
            <p:ph type="sldNum" sz="quarter" idx="4"/>
          </p:nvPr>
        </p:nvSpPr>
        <p:spPr>
          <a:xfrm>
            <a:off x="181677" y="6244136"/>
            <a:ext cx="811019" cy="503578"/>
          </a:xfrm>
          <a:prstGeom prst="rect">
            <a:avLst/>
          </a:prstGeom>
        </p:spPr>
        <p:txBody>
          <a:bodyPr vert="horz" lIns="91440" tIns="45720" rIns="91440" bIns="45720" rtlCol="0" anchor="t"/>
          <a:lstStyle>
            <a:lvl1pPr>
              <a:defRPr lang="en-US" sz="2800" baseline="0" smtClean="0">
                <a:solidFill>
                  <a:schemeClr val="bg1"/>
                </a:solidFill>
              </a:defRPr>
            </a:lvl1pPr>
          </a:lstStyle>
          <a:p>
            <a:pPr algn="r"/>
            <a:fld id="{A66A5F3A-8858-4907-B232-55DBE7BD5DF7}" type="slidenum">
              <a:rPr lang="en-US" smtClean="0"/>
              <a:pPr algn="r"/>
              <a:t>‹#›</a:t>
            </a:fld>
            <a:endParaRPr lang="en-US"/>
          </a:p>
        </p:txBody>
      </p:sp>
      <p:cxnSp>
        <p:nvCxnSpPr>
          <p:cNvPr id="20" name="Straight Connector 19">
            <a:extLst>
              <a:ext uri="{FF2B5EF4-FFF2-40B4-BE49-F238E27FC236}">
                <a16:creationId xmlns:a16="http://schemas.microsoft.com/office/drawing/2014/main" id="{CDDB9DB0-822F-A003-FF38-958B430906D3}"/>
              </a:ext>
            </a:extLst>
          </p:cNvPr>
          <p:cNvCxnSpPr/>
          <p:nvPr userDrawn="1"/>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123062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09608" y="6341324"/>
            <a:ext cx="3500715" cy="309201"/>
          </a:xfrm>
          <a:prstGeom prst="rect">
            <a:avLst/>
          </a:prstGeom>
        </p:spPr>
        <p:txBody>
          <a:bodyPr vert="horz" lIns="91440" tIns="45720" rIns="91440" bIns="45720" rtlCol="0" anchor="ctr"/>
          <a:lstStyle>
            <a:lvl1pPr algn="r">
              <a:defRPr sz="1800">
                <a:solidFill>
                  <a:schemeClr val="bg1"/>
                </a:solidFill>
              </a:defRPr>
            </a:lvl1pPr>
          </a:lstStyle>
          <a:p>
            <a:r>
              <a:rPr lang="en-US"/>
              <a:t>7/15/2025</a:t>
            </a:r>
            <a:endParaRPr lang="en-US" dirty="0"/>
          </a:p>
        </p:txBody>
      </p:sp>
      <p:sp>
        <p:nvSpPr>
          <p:cNvPr id="5" name="Footer Placeholder 4"/>
          <p:cNvSpPr>
            <a:spLocks noGrp="1"/>
          </p:cNvSpPr>
          <p:nvPr>
            <p:ph type="ftr" sz="quarter" idx="3"/>
          </p:nvPr>
        </p:nvSpPr>
        <p:spPr>
          <a:xfrm>
            <a:off x="1451579" y="6341324"/>
            <a:ext cx="5938836" cy="309201"/>
          </a:xfrm>
          <a:prstGeom prst="rect">
            <a:avLst/>
          </a:prstGeom>
        </p:spPr>
        <p:txBody>
          <a:bodyPr vert="horz" lIns="91440" tIns="45720" rIns="91440" bIns="45720" rtlCol="0" anchor="ctr"/>
          <a:lstStyle>
            <a:lvl1pPr algn="r">
              <a:defRPr sz="2000" baseline="0">
                <a:solidFill>
                  <a:schemeClr val="bg1">
                    <a:lumMod val="95000"/>
                  </a:schemeClr>
                </a:solidFill>
              </a:defRPr>
            </a:lvl1pPr>
          </a:lstStyle>
          <a:p>
            <a:r>
              <a:rPr lang="en-US" sz="2000" b="1" i="0" kern="1200" baseline="0" dirty="0">
                <a:solidFill>
                  <a:schemeClr val="bg1">
                    <a:lumMod val="95000"/>
                  </a:schemeClr>
                </a:solidFill>
                <a:effectLst/>
                <a:latin typeface="+mn-lt"/>
                <a:ea typeface="+mn-ea"/>
                <a:cs typeface="+mn-cs"/>
              </a:rPr>
              <a:t>2025 NMRA National Convention</a:t>
            </a:r>
            <a:endParaRPr lang="en-US" dirty="0"/>
          </a:p>
        </p:txBody>
      </p:sp>
      <p:sp>
        <p:nvSpPr>
          <p:cNvPr id="6" name="Slide Number Placeholder 5"/>
          <p:cNvSpPr>
            <a:spLocks noGrp="1"/>
          </p:cNvSpPr>
          <p:nvPr>
            <p:ph type="sldNum" sz="quarter" idx="4"/>
          </p:nvPr>
        </p:nvSpPr>
        <p:spPr>
          <a:xfrm>
            <a:off x="181677" y="6244136"/>
            <a:ext cx="811019" cy="503578"/>
          </a:xfrm>
          <a:prstGeom prst="rect">
            <a:avLst/>
          </a:prstGeom>
        </p:spPr>
        <p:txBody>
          <a:bodyPr vert="horz" lIns="91440" tIns="45720" rIns="91440" bIns="45720" rtlCol="0" anchor="t"/>
          <a:lstStyle>
            <a:lvl1pPr>
              <a:defRPr lang="en-US" sz="2800" baseline="0" smtClean="0">
                <a:solidFill>
                  <a:schemeClr val="bg1"/>
                </a:solidFill>
              </a:defRPr>
            </a:lvl1pPr>
          </a:lstStyle>
          <a:p>
            <a:pPr algn="r"/>
            <a:fld id="{A66A5F3A-8858-4907-B232-55DBE7BD5DF7}" type="slidenum">
              <a:rPr lang="en-US" smtClean="0"/>
              <a:pPr algn="r"/>
              <a:t>‹#›</a:t>
            </a:fld>
            <a:endParaRPr lang="en-US"/>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80906711"/>
      </p:ext>
    </p:extLst>
  </p:cSld>
  <p:clrMap bg1="lt1" tx1="dk1" bg2="lt2" tx2="dk2" accent1="accent1" accent2="accent2" accent3="accent3" accent4="accent4" accent5="accent5" accent6="accent6" hlink="hlink" folHlink="folHlink"/>
  <p:sldLayoutIdLst>
    <p:sldLayoutId id="2147483792" r:id="rId1"/>
    <p:sldLayoutId id="2147483793" r:id="rId2"/>
    <p:sldLayoutId id="2147483794" r:id="rId3"/>
    <p:sldLayoutId id="2147483795" r:id="rId4"/>
    <p:sldLayoutId id="2147483796" r:id="rId5"/>
    <p:sldLayoutId id="2147483797" r:id="rId6"/>
    <p:sldLayoutId id="2147483798" r:id="rId7"/>
    <p:sldLayoutId id="2147483799" r:id="rId8"/>
    <p:sldLayoutId id="2147483800" r:id="rId9"/>
    <p:sldLayoutId id="2147483801" r:id="rId10"/>
    <p:sldLayoutId id="2147483802" r:id="rId11"/>
  </p:sldLayoutIdLst>
  <p:hf hdr="0"/>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image" Target="../media/image21.png"/></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3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hyperlink" Target="https://www.surfliner2024.org/index.php/clinics/clinics-by-category#c69" TargetMode="Externa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67F5B9-EED3-7D68-D3DD-2076807AE55E}"/>
              </a:ext>
            </a:extLst>
          </p:cNvPr>
          <p:cNvSpPr>
            <a:spLocks noGrp="1"/>
          </p:cNvSpPr>
          <p:nvPr>
            <p:ph type="ctrTitle"/>
          </p:nvPr>
        </p:nvSpPr>
        <p:spPr>
          <a:xfrm>
            <a:off x="222287" y="257768"/>
            <a:ext cx="11969713" cy="519129"/>
          </a:xfrm>
        </p:spPr>
        <p:txBody>
          <a:bodyPr>
            <a:normAutofit fontScale="90000"/>
          </a:bodyPr>
          <a:lstStyle/>
          <a:p>
            <a:r>
              <a:rPr lang="en-US" sz="3600" dirty="0"/>
              <a:t>Revolutionizing Model Railroading with AI: </a:t>
            </a:r>
          </a:p>
        </p:txBody>
      </p:sp>
      <p:sp>
        <p:nvSpPr>
          <p:cNvPr id="3" name="Subtitle 2">
            <a:extLst>
              <a:ext uri="{FF2B5EF4-FFF2-40B4-BE49-F238E27FC236}">
                <a16:creationId xmlns:a16="http://schemas.microsoft.com/office/drawing/2014/main" id="{040948A5-0BBE-AAF0-0182-8D7E8F584FD5}"/>
              </a:ext>
            </a:extLst>
          </p:cNvPr>
          <p:cNvSpPr>
            <a:spLocks noGrp="1"/>
          </p:cNvSpPr>
          <p:nvPr>
            <p:ph type="subTitle" idx="1"/>
          </p:nvPr>
        </p:nvSpPr>
        <p:spPr>
          <a:xfrm>
            <a:off x="183329" y="5251992"/>
            <a:ext cx="8637072" cy="977621"/>
          </a:xfrm>
        </p:spPr>
        <p:txBody>
          <a:bodyPr/>
          <a:lstStyle/>
          <a:p>
            <a:r>
              <a:rPr lang="en-US" dirty="0"/>
              <a:t>Pat Fleming </a:t>
            </a:r>
          </a:p>
          <a:p>
            <a:r>
              <a:rPr lang="en-US" dirty="0"/>
              <a:t>PatFlemingHtc@Gmail.com</a:t>
            </a:r>
          </a:p>
        </p:txBody>
      </p:sp>
      <p:sp>
        <p:nvSpPr>
          <p:cNvPr id="5" name="Slide Number Placeholder 4">
            <a:extLst>
              <a:ext uri="{FF2B5EF4-FFF2-40B4-BE49-F238E27FC236}">
                <a16:creationId xmlns:a16="http://schemas.microsoft.com/office/drawing/2014/main" id="{93812510-DEC8-DCD5-CE40-62E80AC1E3AE}"/>
              </a:ext>
            </a:extLst>
          </p:cNvPr>
          <p:cNvSpPr>
            <a:spLocks noGrp="1"/>
          </p:cNvSpPr>
          <p:nvPr>
            <p:ph type="sldNum" sz="quarter" idx="4"/>
          </p:nvPr>
        </p:nvSpPr>
        <p:spPr>
          <a:xfrm>
            <a:off x="138253" y="6246872"/>
            <a:ext cx="811019" cy="503578"/>
          </a:xfrm>
        </p:spPr>
        <p:txBody>
          <a:bodyPr/>
          <a:lstStyle/>
          <a:p>
            <a:fld id="{A66A5F3A-8858-4907-B232-55DBE7BD5DF7}" type="slidenum">
              <a:rPr lang="en-US" smtClean="0"/>
              <a:t>1</a:t>
            </a:fld>
            <a:endParaRPr lang="en-US" dirty="0"/>
          </a:p>
        </p:txBody>
      </p:sp>
      <p:sp>
        <p:nvSpPr>
          <p:cNvPr id="6" name="Title 1">
            <a:extLst>
              <a:ext uri="{FF2B5EF4-FFF2-40B4-BE49-F238E27FC236}">
                <a16:creationId xmlns:a16="http://schemas.microsoft.com/office/drawing/2014/main" id="{5C01AEA2-9CD3-10CC-E707-271C9596135A}"/>
              </a:ext>
            </a:extLst>
          </p:cNvPr>
          <p:cNvSpPr txBox="1">
            <a:spLocks/>
          </p:cNvSpPr>
          <p:nvPr/>
        </p:nvSpPr>
        <p:spPr>
          <a:xfrm>
            <a:off x="222287" y="1045922"/>
            <a:ext cx="3616183" cy="1350361"/>
          </a:xfrm>
          <a:prstGeom prst="rect">
            <a:avLst/>
          </a:prstGeom>
        </p:spPr>
        <p:txBody>
          <a:bodyPr vert="horz" lIns="91440" tIns="45720" rIns="91440" bIns="0" rtlCol="0" anchor="b">
            <a:normAutofit fontScale="85000" lnSpcReduction="20000"/>
          </a:bodyPr>
          <a:lstStyle>
            <a:lvl1pPr algn="l" defTabSz="914400" rtl="0" eaLnBrk="1" latinLnBrk="0" hangingPunct="1">
              <a:lnSpc>
                <a:spcPct val="90000"/>
              </a:lnSpc>
              <a:spcBef>
                <a:spcPct val="0"/>
              </a:spcBef>
              <a:buNone/>
              <a:defRPr sz="6600" b="0" i="0" kern="1200" cap="all">
                <a:solidFill>
                  <a:schemeClr val="tx1"/>
                </a:solidFill>
                <a:effectLst/>
                <a:latin typeface="+mj-lt"/>
                <a:ea typeface="+mj-ea"/>
                <a:cs typeface="+mj-cs"/>
              </a:defRPr>
            </a:lvl1pPr>
          </a:lstStyle>
          <a:p>
            <a:r>
              <a:rPr lang="en-US" sz="3200" dirty="0"/>
              <a:t>Discover How ChatGPT Can Transform Your Hobby</a:t>
            </a:r>
            <a:endParaRPr lang="en-US" sz="3600" dirty="0"/>
          </a:p>
        </p:txBody>
      </p:sp>
      <p:sp>
        <p:nvSpPr>
          <p:cNvPr id="7" name="TextBox 6">
            <a:extLst>
              <a:ext uri="{FF2B5EF4-FFF2-40B4-BE49-F238E27FC236}">
                <a16:creationId xmlns:a16="http://schemas.microsoft.com/office/drawing/2014/main" id="{F735F883-E6EF-938D-1747-583DB8B3B20C}"/>
              </a:ext>
            </a:extLst>
          </p:cNvPr>
          <p:cNvSpPr txBox="1"/>
          <p:nvPr/>
        </p:nvSpPr>
        <p:spPr>
          <a:xfrm>
            <a:off x="183329" y="2745193"/>
            <a:ext cx="3455221" cy="1477328"/>
          </a:xfrm>
          <a:prstGeom prst="rect">
            <a:avLst/>
          </a:prstGeom>
          <a:noFill/>
        </p:spPr>
        <p:txBody>
          <a:bodyPr wrap="square">
            <a:spAutoFit/>
          </a:bodyPr>
          <a:lstStyle/>
          <a:p>
            <a:r>
              <a:rPr lang="en-US" dirty="0"/>
              <a:t>Unlocking the Power of AI in Model Railroading</a:t>
            </a:r>
          </a:p>
          <a:p>
            <a:endParaRPr lang="en-US" dirty="0"/>
          </a:p>
          <a:p>
            <a:r>
              <a:rPr lang="en-US" dirty="0"/>
              <a:t>What ChatGPT Can Do for You Today (Not Someday)”</a:t>
            </a:r>
          </a:p>
        </p:txBody>
      </p:sp>
      <p:pic>
        <p:nvPicPr>
          <p:cNvPr id="9" name="Picture 8">
            <a:extLst>
              <a:ext uri="{FF2B5EF4-FFF2-40B4-BE49-F238E27FC236}">
                <a16:creationId xmlns:a16="http://schemas.microsoft.com/office/drawing/2014/main" id="{9CCBD39B-5294-3725-2263-62B53B7E6DD4}"/>
              </a:ext>
            </a:extLst>
          </p:cNvPr>
          <p:cNvPicPr>
            <a:picLocks noChangeAspect="1"/>
          </p:cNvPicPr>
          <p:nvPr/>
        </p:nvPicPr>
        <p:blipFill>
          <a:blip r:embed="rId2"/>
          <a:stretch>
            <a:fillRect/>
          </a:stretch>
        </p:blipFill>
        <p:spPr>
          <a:xfrm>
            <a:off x="7762875" y="825752"/>
            <a:ext cx="4245796" cy="5779230"/>
          </a:xfrm>
          <a:prstGeom prst="rect">
            <a:avLst/>
          </a:prstGeom>
        </p:spPr>
      </p:pic>
    </p:spTree>
    <p:extLst>
      <p:ext uri="{BB962C8B-B14F-4D97-AF65-F5344CB8AC3E}">
        <p14:creationId xmlns:p14="http://schemas.microsoft.com/office/powerpoint/2010/main" val="9323745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8AF3852-96B9-3D12-1B53-A5AE2BAD7733}"/>
              </a:ext>
            </a:extLst>
          </p:cNvPr>
          <p:cNvSpPr>
            <a:spLocks noGrp="1"/>
          </p:cNvSpPr>
          <p:nvPr>
            <p:ph type="sldNum" sz="quarter" idx="4"/>
          </p:nvPr>
        </p:nvSpPr>
        <p:spPr>
          <a:xfrm>
            <a:off x="192384" y="6264825"/>
            <a:ext cx="811019" cy="503578"/>
          </a:xfrm>
        </p:spPr>
        <p:txBody>
          <a:bodyPr/>
          <a:lstStyle/>
          <a:p>
            <a:fld id="{A66A5F3A-8858-4907-B232-55DBE7BD5DF7}" type="slidenum">
              <a:rPr lang="en-US" smtClean="0"/>
              <a:pPr/>
              <a:t>10</a:t>
            </a:fld>
            <a:endParaRPr lang="en-US" dirty="0"/>
          </a:p>
        </p:txBody>
      </p:sp>
      <p:pic>
        <p:nvPicPr>
          <p:cNvPr id="4" name="Picture 3">
            <a:extLst>
              <a:ext uri="{FF2B5EF4-FFF2-40B4-BE49-F238E27FC236}">
                <a16:creationId xmlns:a16="http://schemas.microsoft.com/office/drawing/2014/main" id="{0B3603B7-9BBE-14BA-0781-0F9DB971449B}"/>
              </a:ext>
            </a:extLst>
          </p:cNvPr>
          <p:cNvPicPr>
            <a:picLocks noChangeAspect="1"/>
          </p:cNvPicPr>
          <p:nvPr/>
        </p:nvPicPr>
        <p:blipFill>
          <a:blip r:embed="rId2"/>
          <a:stretch>
            <a:fillRect/>
          </a:stretch>
        </p:blipFill>
        <p:spPr>
          <a:xfrm>
            <a:off x="1058237" y="895808"/>
            <a:ext cx="6939633" cy="5245266"/>
          </a:xfrm>
          <a:prstGeom prst="rect">
            <a:avLst/>
          </a:prstGeom>
        </p:spPr>
      </p:pic>
      <p:pic>
        <p:nvPicPr>
          <p:cNvPr id="6" name="Picture 5">
            <a:extLst>
              <a:ext uri="{FF2B5EF4-FFF2-40B4-BE49-F238E27FC236}">
                <a16:creationId xmlns:a16="http://schemas.microsoft.com/office/drawing/2014/main" id="{57EB9FC7-74BE-CEB5-9C00-7004333CA142}"/>
              </a:ext>
            </a:extLst>
          </p:cNvPr>
          <p:cNvPicPr>
            <a:picLocks noChangeAspect="1"/>
          </p:cNvPicPr>
          <p:nvPr/>
        </p:nvPicPr>
        <p:blipFill>
          <a:blip r:embed="rId3"/>
          <a:stretch>
            <a:fillRect/>
          </a:stretch>
        </p:blipFill>
        <p:spPr>
          <a:xfrm>
            <a:off x="8198670" y="572428"/>
            <a:ext cx="3829050" cy="4962525"/>
          </a:xfrm>
          <a:prstGeom prst="rect">
            <a:avLst/>
          </a:prstGeom>
        </p:spPr>
      </p:pic>
      <p:sp>
        <p:nvSpPr>
          <p:cNvPr id="7" name="Title 1">
            <a:extLst>
              <a:ext uri="{FF2B5EF4-FFF2-40B4-BE49-F238E27FC236}">
                <a16:creationId xmlns:a16="http://schemas.microsoft.com/office/drawing/2014/main" id="{853DE43A-CC3B-1FF6-BC34-423FE0874EF6}"/>
              </a:ext>
            </a:extLst>
          </p:cNvPr>
          <p:cNvSpPr txBox="1">
            <a:spLocks/>
          </p:cNvSpPr>
          <p:nvPr/>
        </p:nvSpPr>
        <p:spPr>
          <a:xfrm>
            <a:off x="159437" y="61279"/>
            <a:ext cx="9605962" cy="7397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r>
              <a:rPr lang="en-US" sz="3600" dirty="0"/>
              <a:t>CHATGPT Sign out / Login</a:t>
            </a:r>
          </a:p>
        </p:txBody>
      </p:sp>
      <p:sp>
        <p:nvSpPr>
          <p:cNvPr id="8" name="Speech Bubble: Rectangle with Corners Rounded 7">
            <a:extLst>
              <a:ext uri="{FF2B5EF4-FFF2-40B4-BE49-F238E27FC236}">
                <a16:creationId xmlns:a16="http://schemas.microsoft.com/office/drawing/2014/main" id="{EAAF694B-D527-5D95-975F-C735EEB3ADE4}"/>
              </a:ext>
            </a:extLst>
          </p:cNvPr>
          <p:cNvSpPr/>
          <p:nvPr/>
        </p:nvSpPr>
        <p:spPr>
          <a:xfrm>
            <a:off x="2753474" y="4027270"/>
            <a:ext cx="2018825" cy="600920"/>
          </a:xfrm>
          <a:prstGeom prst="wedgeRoundRectCallout">
            <a:avLst>
              <a:gd name="adj1" fmla="val 95546"/>
              <a:gd name="adj2" fmla="val -10227"/>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User:</a:t>
            </a:r>
          </a:p>
          <a:p>
            <a:pPr algn="ctr"/>
            <a:r>
              <a:rPr lang="en-US" dirty="0"/>
              <a:t>Click to Signup</a:t>
            </a:r>
          </a:p>
        </p:txBody>
      </p:sp>
      <p:sp>
        <p:nvSpPr>
          <p:cNvPr id="9" name="Speech Bubble: Rectangle with Corners Rounded 8">
            <a:extLst>
              <a:ext uri="{FF2B5EF4-FFF2-40B4-BE49-F238E27FC236}">
                <a16:creationId xmlns:a16="http://schemas.microsoft.com/office/drawing/2014/main" id="{5A3D9602-C30F-AD59-C051-1FB94A8A63DD}"/>
              </a:ext>
            </a:extLst>
          </p:cNvPr>
          <p:cNvSpPr/>
          <p:nvPr/>
        </p:nvSpPr>
        <p:spPr>
          <a:xfrm>
            <a:off x="7390416" y="3138588"/>
            <a:ext cx="2013818" cy="898730"/>
          </a:xfrm>
          <a:prstGeom prst="wedgeRoundRectCallout">
            <a:avLst>
              <a:gd name="adj1" fmla="val 80246"/>
              <a:gd name="adj2" fmla="val 70131"/>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Tip:</a:t>
            </a:r>
          </a:p>
          <a:p>
            <a:pPr algn="ctr"/>
            <a:r>
              <a:rPr lang="en-US" dirty="0"/>
              <a:t>Use Google for easy access</a:t>
            </a:r>
          </a:p>
        </p:txBody>
      </p:sp>
      <p:sp>
        <p:nvSpPr>
          <p:cNvPr id="3" name="Speech Bubble: Rectangle with Corners Rounded 2">
            <a:extLst>
              <a:ext uri="{FF2B5EF4-FFF2-40B4-BE49-F238E27FC236}">
                <a16:creationId xmlns:a16="http://schemas.microsoft.com/office/drawing/2014/main" id="{2591CCEE-527F-4C65-1483-CDD40B41FA6A}"/>
              </a:ext>
            </a:extLst>
          </p:cNvPr>
          <p:cNvSpPr/>
          <p:nvPr/>
        </p:nvSpPr>
        <p:spPr>
          <a:xfrm>
            <a:off x="-299663" y="1467293"/>
            <a:ext cx="2018825" cy="600920"/>
          </a:xfrm>
          <a:prstGeom prst="wedgeRoundRectCallout">
            <a:avLst>
              <a:gd name="adj1" fmla="val 85877"/>
              <a:gd name="adj2" fmla="val -92294"/>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User:</a:t>
            </a:r>
          </a:p>
          <a:p>
            <a:pPr algn="ctr"/>
            <a:r>
              <a:rPr lang="en-US" dirty="0"/>
              <a:t>chatgpt.com</a:t>
            </a:r>
          </a:p>
        </p:txBody>
      </p:sp>
      <p:sp>
        <p:nvSpPr>
          <p:cNvPr id="5" name="Date Placeholder 4">
            <a:extLst>
              <a:ext uri="{FF2B5EF4-FFF2-40B4-BE49-F238E27FC236}">
                <a16:creationId xmlns:a16="http://schemas.microsoft.com/office/drawing/2014/main" id="{A5995FB3-CF5F-2754-A25B-C9A32D50034B}"/>
              </a:ext>
            </a:extLst>
          </p:cNvPr>
          <p:cNvSpPr>
            <a:spLocks noGrp="1"/>
          </p:cNvSpPr>
          <p:nvPr>
            <p:ph type="dt" sz="half" idx="2"/>
          </p:nvPr>
        </p:nvSpPr>
        <p:spPr/>
        <p:txBody>
          <a:bodyPr/>
          <a:lstStyle/>
          <a:p>
            <a:r>
              <a:rPr lang="en-US" dirty="0"/>
              <a:t>7/15/2025</a:t>
            </a:r>
          </a:p>
        </p:txBody>
      </p:sp>
      <p:sp>
        <p:nvSpPr>
          <p:cNvPr id="10" name="Footer Placeholder 9">
            <a:extLst>
              <a:ext uri="{FF2B5EF4-FFF2-40B4-BE49-F238E27FC236}">
                <a16:creationId xmlns:a16="http://schemas.microsoft.com/office/drawing/2014/main" id="{F733AFEB-0B5C-300B-2D5B-0D7A60ED5D84}"/>
              </a:ext>
            </a:extLst>
          </p:cNvPr>
          <p:cNvSpPr>
            <a:spLocks noGrp="1"/>
          </p:cNvSpPr>
          <p:nvPr>
            <p:ph type="ftr" sz="quarter" idx="3"/>
          </p:nvPr>
        </p:nvSpPr>
        <p:spPr/>
        <p:txBody>
          <a:bodyPr/>
          <a:lstStyle/>
          <a:p>
            <a:r>
              <a:rPr lang="en-US" dirty="0"/>
              <a:t>2025 NMRA National Convention</a:t>
            </a:r>
          </a:p>
        </p:txBody>
      </p:sp>
    </p:spTree>
    <p:extLst>
      <p:ext uri="{BB962C8B-B14F-4D97-AF65-F5344CB8AC3E}">
        <p14:creationId xmlns:p14="http://schemas.microsoft.com/office/powerpoint/2010/main" val="2307527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0D21239-3528-9E1B-B8ED-69B6E24A6C91}"/>
              </a:ext>
            </a:extLst>
          </p:cNvPr>
          <p:cNvSpPr>
            <a:spLocks noGrp="1"/>
          </p:cNvSpPr>
          <p:nvPr>
            <p:ph type="sldNum" sz="quarter" idx="4"/>
          </p:nvPr>
        </p:nvSpPr>
        <p:spPr>
          <a:xfrm>
            <a:off x="192384" y="6264825"/>
            <a:ext cx="811019" cy="503578"/>
          </a:xfrm>
        </p:spPr>
        <p:txBody>
          <a:bodyPr/>
          <a:lstStyle/>
          <a:p>
            <a:fld id="{A66A5F3A-8858-4907-B232-55DBE7BD5DF7}" type="slidenum">
              <a:rPr lang="en-US" smtClean="0"/>
              <a:pPr/>
              <a:t>11</a:t>
            </a:fld>
            <a:endParaRPr lang="en-US" dirty="0"/>
          </a:p>
        </p:txBody>
      </p:sp>
      <p:pic>
        <p:nvPicPr>
          <p:cNvPr id="4" name="Picture 3">
            <a:extLst>
              <a:ext uri="{FF2B5EF4-FFF2-40B4-BE49-F238E27FC236}">
                <a16:creationId xmlns:a16="http://schemas.microsoft.com/office/drawing/2014/main" id="{F7DE69F5-8831-110E-4528-7CAF736FF96A}"/>
              </a:ext>
            </a:extLst>
          </p:cNvPr>
          <p:cNvPicPr>
            <a:picLocks noChangeAspect="1"/>
          </p:cNvPicPr>
          <p:nvPr/>
        </p:nvPicPr>
        <p:blipFill>
          <a:blip r:embed="rId2"/>
          <a:stretch>
            <a:fillRect/>
          </a:stretch>
        </p:blipFill>
        <p:spPr>
          <a:xfrm>
            <a:off x="3082247" y="614899"/>
            <a:ext cx="8988576" cy="5390345"/>
          </a:xfrm>
          <a:prstGeom prst="rect">
            <a:avLst/>
          </a:prstGeom>
        </p:spPr>
      </p:pic>
      <p:sp>
        <p:nvSpPr>
          <p:cNvPr id="5" name="Speech Bubble: Rectangle with Corners Rounded 4">
            <a:extLst>
              <a:ext uri="{FF2B5EF4-FFF2-40B4-BE49-F238E27FC236}">
                <a16:creationId xmlns:a16="http://schemas.microsoft.com/office/drawing/2014/main" id="{CAB2DF6A-BF75-3609-E1A2-C3BD505EA893}"/>
              </a:ext>
            </a:extLst>
          </p:cNvPr>
          <p:cNvSpPr/>
          <p:nvPr/>
        </p:nvSpPr>
        <p:spPr>
          <a:xfrm>
            <a:off x="4520629" y="2722652"/>
            <a:ext cx="1998277" cy="867850"/>
          </a:xfrm>
          <a:prstGeom prst="wedgeRoundRectCallout">
            <a:avLst>
              <a:gd name="adj1" fmla="val 95546"/>
              <a:gd name="adj2" fmla="val -10227"/>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Rembers information between chats</a:t>
            </a:r>
          </a:p>
        </p:txBody>
      </p:sp>
      <p:sp>
        <p:nvSpPr>
          <p:cNvPr id="6" name="Title 1">
            <a:extLst>
              <a:ext uri="{FF2B5EF4-FFF2-40B4-BE49-F238E27FC236}">
                <a16:creationId xmlns:a16="http://schemas.microsoft.com/office/drawing/2014/main" id="{6EFAEAFE-49D2-11EA-C5EC-E74985A2FBAF}"/>
              </a:ext>
            </a:extLst>
          </p:cNvPr>
          <p:cNvSpPr txBox="1">
            <a:spLocks/>
          </p:cNvSpPr>
          <p:nvPr/>
        </p:nvSpPr>
        <p:spPr>
          <a:xfrm>
            <a:off x="159437" y="61279"/>
            <a:ext cx="9605962" cy="7397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r>
              <a:rPr lang="en-US" sz="3600" dirty="0"/>
              <a:t>Initial Login</a:t>
            </a:r>
          </a:p>
        </p:txBody>
      </p:sp>
      <p:sp>
        <p:nvSpPr>
          <p:cNvPr id="3" name="Date Placeholder 2">
            <a:extLst>
              <a:ext uri="{FF2B5EF4-FFF2-40B4-BE49-F238E27FC236}">
                <a16:creationId xmlns:a16="http://schemas.microsoft.com/office/drawing/2014/main" id="{0FE35858-3522-E9A6-A9D1-6C245564DDF0}"/>
              </a:ext>
            </a:extLst>
          </p:cNvPr>
          <p:cNvSpPr>
            <a:spLocks noGrp="1"/>
          </p:cNvSpPr>
          <p:nvPr>
            <p:ph type="dt" sz="half" idx="2"/>
          </p:nvPr>
        </p:nvSpPr>
        <p:spPr/>
        <p:txBody>
          <a:bodyPr/>
          <a:lstStyle/>
          <a:p>
            <a:r>
              <a:rPr lang="en-US" dirty="0"/>
              <a:t>7/15/2025</a:t>
            </a:r>
          </a:p>
        </p:txBody>
      </p:sp>
      <p:sp>
        <p:nvSpPr>
          <p:cNvPr id="7" name="Footer Placeholder 6">
            <a:extLst>
              <a:ext uri="{FF2B5EF4-FFF2-40B4-BE49-F238E27FC236}">
                <a16:creationId xmlns:a16="http://schemas.microsoft.com/office/drawing/2014/main" id="{DC9970D6-653B-9CCC-14B7-7BF260040361}"/>
              </a:ext>
            </a:extLst>
          </p:cNvPr>
          <p:cNvSpPr>
            <a:spLocks noGrp="1"/>
          </p:cNvSpPr>
          <p:nvPr>
            <p:ph type="ftr" sz="quarter" idx="3"/>
          </p:nvPr>
        </p:nvSpPr>
        <p:spPr/>
        <p:txBody>
          <a:bodyPr/>
          <a:lstStyle/>
          <a:p>
            <a:r>
              <a:rPr lang="en-US" dirty="0"/>
              <a:t>2025 NMRA National Convention</a:t>
            </a:r>
          </a:p>
        </p:txBody>
      </p:sp>
    </p:spTree>
    <p:extLst>
      <p:ext uri="{BB962C8B-B14F-4D97-AF65-F5344CB8AC3E}">
        <p14:creationId xmlns:p14="http://schemas.microsoft.com/office/powerpoint/2010/main" val="23492798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83A48AD-ECE9-A69F-0D08-C3ADFEB85B67}"/>
              </a:ext>
            </a:extLst>
          </p:cNvPr>
          <p:cNvSpPr>
            <a:spLocks noGrp="1"/>
          </p:cNvSpPr>
          <p:nvPr>
            <p:ph type="sldNum" sz="quarter" idx="4"/>
          </p:nvPr>
        </p:nvSpPr>
        <p:spPr>
          <a:xfrm>
            <a:off x="192384" y="6264825"/>
            <a:ext cx="811019" cy="503578"/>
          </a:xfrm>
        </p:spPr>
        <p:txBody>
          <a:bodyPr/>
          <a:lstStyle/>
          <a:p>
            <a:fld id="{A66A5F3A-8858-4907-B232-55DBE7BD5DF7}" type="slidenum">
              <a:rPr lang="en-US" smtClean="0"/>
              <a:pPr/>
              <a:t>12</a:t>
            </a:fld>
            <a:endParaRPr lang="en-US" dirty="0"/>
          </a:p>
        </p:txBody>
      </p:sp>
      <p:sp>
        <p:nvSpPr>
          <p:cNvPr id="3" name="Title 1">
            <a:extLst>
              <a:ext uri="{FF2B5EF4-FFF2-40B4-BE49-F238E27FC236}">
                <a16:creationId xmlns:a16="http://schemas.microsoft.com/office/drawing/2014/main" id="{D0B887CA-7079-A01A-43F0-34B21AC6C838}"/>
              </a:ext>
            </a:extLst>
          </p:cNvPr>
          <p:cNvSpPr txBox="1">
            <a:spLocks/>
          </p:cNvSpPr>
          <p:nvPr/>
        </p:nvSpPr>
        <p:spPr>
          <a:xfrm>
            <a:off x="157164" y="89597"/>
            <a:ext cx="11828646" cy="107930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r>
              <a:rPr lang="en-US" sz="3600" dirty="0"/>
              <a:t>Subscription plans and models</a:t>
            </a:r>
          </a:p>
          <a:p>
            <a:r>
              <a:rPr lang="en-US" sz="3000" i="1" dirty="0"/>
              <a:t>“Start with the basics”</a:t>
            </a:r>
            <a:endParaRPr lang="en-US" sz="3600" i="1" dirty="0"/>
          </a:p>
        </p:txBody>
      </p:sp>
      <p:pic>
        <p:nvPicPr>
          <p:cNvPr id="8" name="Picture 7">
            <a:extLst>
              <a:ext uri="{FF2B5EF4-FFF2-40B4-BE49-F238E27FC236}">
                <a16:creationId xmlns:a16="http://schemas.microsoft.com/office/drawing/2014/main" id="{95D61198-5109-2DF4-08D6-1CC42EB807C4}"/>
              </a:ext>
            </a:extLst>
          </p:cNvPr>
          <p:cNvPicPr>
            <a:picLocks noChangeAspect="1"/>
          </p:cNvPicPr>
          <p:nvPr/>
        </p:nvPicPr>
        <p:blipFill>
          <a:blip r:embed="rId2"/>
          <a:stretch>
            <a:fillRect/>
          </a:stretch>
        </p:blipFill>
        <p:spPr>
          <a:xfrm>
            <a:off x="5697924" y="2235386"/>
            <a:ext cx="6312399" cy="3607085"/>
          </a:xfrm>
          <a:prstGeom prst="rect">
            <a:avLst/>
          </a:prstGeom>
        </p:spPr>
      </p:pic>
      <p:sp>
        <p:nvSpPr>
          <p:cNvPr id="4" name="Date Placeholder 3">
            <a:extLst>
              <a:ext uri="{FF2B5EF4-FFF2-40B4-BE49-F238E27FC236}">
                <a16:creationId xmlns:a16="http://schemas.microsoft.com/office/drawing/2014/main" id="{5E0AC1BE-B077-3BF4-1259-26A61FA978A8}"/>
              </a:ext>
            </a:extLst>
          </p:cNvPr>
          <p:cNvSpPr>
            <a:spLocks noGrp="1"/>
          </p:cNvSpPr>
          <p:nvPr>
            <p:ph type="dt" sz="half" idx="2"/>
          </p:nvPr>
        </p:nvSpPr>
        <p:spPr/>
        <p:txBody>
          <a:bodyPr/>
          <a:lstStyle/>
          <a:p>
            <a:r>
              <a:rPr lang="en-US" dirty="0"/>
              <a:t>7/15/2025</a:t>
            </a:r>
          </a:p>
        </p:txBody>
      </p:sp>
      <p:sp>
        <p:nvSpPr>
          <p:cNvPr id="5" name="Footer Placeholder 4">
            <a:extLst>
              <a:ext uri="{FF2B5EF4-FFF2-40B4-BE49-F238E27FC236}">
                <a16:creationId xmlns:a16="http://schemas.microsoft.com/office/drawing/2014/main" id="{F69BA964-37A0-8581-396B-3B81103AAB8E}"/>
              </a:ext>
            </a:extLst>
          </p:cNvPr>
          <p:cNvSpPr>
            <a:spLocks noGrp="1"/>
          </p:cNvSpPr>
          <p:nvPr>
            <p:ph type="ftr" sz="quarter" idx="3"/>
          </p:nvPr>
        </p:nvSpPr>
        <p:spPr/>
        <p:txBody>
          <a:bodyPr/>
          <a:lstStyle/>
          <a:p>
            <a:r>
              <a:rPr lang="en-US" dirty="0"/>
              <a:t>2025 NMRA National Convention</a:t>
            </a:r>
          </a:p>
        </p:txBody>
      </p:sp>
    </p:spTree>
    <p:extLst>
      <p:ext uri="{BB962C8B-B14F-4D97-AF65-F5344CB8AC3E}">
        <p14:creationId xmlns:p14="http://schemas.microsoft.com/office/powerpoint/2010/main" val="11854693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66375D5-1DDA-05F1-27F4-15FC0EE37FAD}"/>
              </a:ext>
            </a:extLst>
          </p:cNvPr>
          <p:cNvSpPr>
            <a:spLocks noGrp="1"/>
          </p:cNvSpPr>
          <p:nvPr>
            <p:ph type="sldNum" sz="quarter" idx="4"/>
          </p:nvPr>
        </p:nvSpPr>
        <p:spPr>
          <a:xfrm>
            <a:off x="192384" y="6264825"/>
            <a:ext cx="811019" cy="503578"/>
          </a:xfrm>
        </p:spPr>
        <p:txBody>
          <a:bodyPr/>
          <a:lstStyle/>
          <a:p>
            <a:fld id="{A66A5F3A-8858-4907-B232-55DBE7BD5DF7}" type="slidenum">
              <a:rPr lang="en-US" smtClean="0"/>
              <a:pPr/>
              <a:t>13</a:t>
            </a:fld>
            <a:endParaRPr lang="en-US" dirty="0"/>
          </a:p>
        </p:txBody>
      </p:sp>
      <p:pic>
        <p:nvPicPr>
          <p:cNvPr id="4" name="Picture 3">
            <a:extLst>
              <a:ext uri="{FF2B5EF4-FFF2-40B4-BE49-F238E27FC236}">
                <a16:creationId xmlns:a16="http://schemas.microsoft.com/office/drawing/2014/main" id="{70AF7CC5-F142-F2D4-17E6-0B2DD354BC8B}"/>
              </a:ext>
            </a:extLst>
          </p:cNvPr>
          <p:cNvPicPr>
            <a:picLocks noChangeAspect="1"/>
          </p:cNvPicPr>
          <p:nvPr/>
        </p:nvPicPr>
        <p:blipFill>
          <a:blip r:embed="rId2"/>
          <a:stretch>
            <a:fillRect/>
          </a:stretch>
        </p:blipFill>
        <p:spPr>
          <a:xfrm>
            <a:off x="7161088" y="2639968"/>
            <a:ext cx="4833402" cy="3460687"/>
          </a:xfrm>
          <a:prstGeom prst="rect">
            <a:avLst/>
          </a:prstGeom>
        </p:spPr>
      </p:pic>
      <p:pic>
        <p:nvPicPr>
          <p:cNvPr id="6" name="Picture 5">
            <a:extLst>
              <a:ext uri="{FF2B5EF4-FFF2-40B4-BE49-F238E27FC236}">
                <a16:creationId xmlns:a16="http://schemas.microsoft.com/office/drawing/2014/main" id="{29DA7EFE-2809-4CF5-85A8-EB90776A5249}"/>
              </a:ext>
            </a:extLst>
          </p:cNvPr>
          <p:cNvPicPr>
            <a:picLocks noChangeAspect="1"/>
          </p:cNvPicPr>
          <p:nvPr/>
        </p:nvPicPr>
        <p:blipFill>
          <a:blip r:embed="rId3"/>
          <a:stretch>
            <a:fillRect/>
          </a:stretch>
        </p:blipFill>
        <p:spPr>
          <a:xfrm>
            <a:off x="192383" y="998668"/>
            <a:ext cx="6864487" cy="3460687"/>
          </a:xfrm>
          <a:prstGeom prst="rect">
            <a:avLst/>
          </a:prstGeom>
        </p:spPr>
      </p:pic>
      <p:sp>
        <p:nvSpPr>
          <p:cNvPr id="7" name="Title 1">
            <a:extLst>
              <a:ext uri="{FF2B5EF4-FFF2-40B4-BE49-F238E27FC236}">
                <a16:creationId xmlns:a16="http://schemas.microsoft.com/office/drawing/2014/main" id="{A8C9E6DB-4DE3-4BB3-4805-37F3238673E1}"/>
              </a:ext>
            </a:extLst>
          </p:cNvPr>
          <p:cNvSpPr txBox="1">
            <a:spLocks/>
          </p:cNvSpPr>
          <p:nvPr/>
        </p:nvSpPr>
        <p:spPr>
          <a:xfrm>
            <a:off x="159437" y="61279"/>
            <a:ext cx="9605962" cy="739739"/>
          </a:xfrm>
          <a:prstGeom prst="rect">
            <a:avLst/>
          </a:prstGeom>
        </p:spPr>
        <p:txBody>
          <a:bodyPr vert="horz" lIns="91440" tIns="45720" rIns="91440" bIns="45720" rtlCol="0" anchor="ctr">
            <a:normAutofit/>
          </a:bodyPr>
          <a:lstStyle>
            <a:defPPr>
              <a:defRPr lang="en-US"/>
            </a:defPPr>
            <a:lvl1pPr defTabSz="914400">
              <a:lnSpc>
                <a:spcPct val="90000"/>
              </a:lnSpc>
              <a:spcBef>
                <a:spcPct val="0"/>
              </a:spcBef>
              <a:buNone/>
              <a:defRPr sz="3600" b="0" i="0" cap="all">
                <a:effectLst/>
                <a:latin typeface="+mj-lt"/>
                <a:ea typeface="+mj-ea"/>
                <a:cs typeface="+mj-cs"/>
              </a:defRPr>
            </a:lvl1pPr>
          </a:lstStyle>
          <a:p>
            <a:r>
              <a:rPr lang="en-US" dirty="0"/>
              <a:t>Choice of Plans…</a:t>
            </a:r>
          </a:p>
        </p:txBody>
      </p:sp>
      <p:sp>
        <p:nvSpPr>
          <p:cNvPr id="8" name="Speech Bubble: Rectangle with Corners Rounded 7">
            <a:extLst>
              <a:ext uri="{FF2B5EF4-FFF2-40B4-BE49-F238E27FC236}">
                <a16:creationId xmlns:a16="http://schemas.microsoft.com/office/drawing/2014/main" id="{6286835D-386D-08CC-6930-73CB56B84712}"/>
              </a:ext>
            </a:extLst>
          </p:cNvPr>
          <p:cNvSpPr/>
          <p:nvPr/>
        </p:nvSpPr>
        <p:spPr>
          <a:xfrm>
            <a:off x="7056870" y="1212351"/>
            <a:ext cx="1998277" cy="867850"/>
          </a:xfrm>
          <a:prstGeom prst="wedgeRoundRectCallout">
            <a:avLst>
              <a:gd name="adj1" fmla="val -97068"/>
              <a:gd name="adj2" fmla="val 27118"/>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Choice of ChatGPT Plans</a:t>
            </a:r>
          </a:p>
        </p:txBody>
      </p:sp>
      <p:sp>
        <p:nvSpPr>
          <p:cNvPr id="9" name="Speech Bubble: Rectangle with Corners Rounded 8">
            <a:extLst>
              <a:ext uri="{FF2B5EF4-FFF2-40B4-BE49-F238E27FC236}">
                <a16:creationId xmlns:a16="http://schemas.microsoft.com/office/drawing/2014/main" id="{74B28CCC-09DC-A8DA-703F-4AFA6D417702}"/>
              </a:ext>
            </a:extLst>
          </p:cNvPr>
          <p:cNvSpPr/>
          <p:nvPr/>
        </p:nvSpPr>
        <p:spPr>
          <a:xfrm>
            <a:off x="5030913" y="4580516"/>
            <a:ext cx="1998277" cy="443547"/>
          </a:xfrm>
          <a:prstGeom prst="wedgeRoundRectCallout">
            <a:avLst>
              <a:gd name="adj1" fmla="val 15742"/>
              <a:gd name="adj2" fmla="val -163253"/>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Temporary (New)</a:t>
            </a:r>
          </a:p>
        </p:txBody>
      </p:sp>
      <p:sp>
        <p:nvSpPr>
          <p:cNvPr id="3" name="Speech Bubble: Rectangle with Corners Rounded 2">
            <a:extLst>
              <a:ext uri="{FF2B5EF4-FFF2-40B4-BE49-F238E27FC236}">
                <a16:creationId xmlns:a16="http://schemas.microsoft.com/office/drawing/2014/main" id="{7D75418B-3DAE-060A-8157-5C74B2E09372}"/>
              </a:ext>
            </a:extLst>
          </p:cNvPr>
          <p:cNvSpPr/>
          <p:nvPr/>
        </p:nvSpPr>
        <p:spPr>
          <a:xfrm>
            <a:off x="309707" y="3098996"/>
            <a:ext cx="1998277" cy="867850"/>
          </a:xfrm>
          <a:prstGeom prst="wedgeRoundRectCallout">
            <a:avLst>
              <a:gd name="adj1" fmla="val 81290"/>
              <a:gd name="adj2" fmla="val -31550"/>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Default plan at no cost</a:t>
            </a:r>
          </a:p>
        </p:txBody>
      </p:sp>
      <p:sp>
        <p:nvSpPr>
          <p:cNvPr id="5" name="Date Placeholder 4">
            <a:extLst>
              <a:ext uri="{FF2B5EF4-FFF2-40B4-BE49-F238E27FC236}">
                <a16:creationId xmlns:a16="http://schemas.microsoft.com/office/drawing/2014/main" id="{F46EB5CA-EBBB-7E4F-D379-98651BA6204E}"/>
              </a:ext>
            </a:extLst>
          </p:cNvPr>
          <p:cNvSpPr>
            <a:spLocks noGrp="1"/>
          </p:cNvSpPr>
          <p:nvPr>
            <p:ph type="dt" sz="half" idx="2"/>
          </p:nvPr>
        </p:nvSpPr>
        <p:spPr/>
        <p:txBody>
          <a:bodyPr/>
          <a:lstStyle/>
          <a:p>
            <a:r>
              <a:rPr lang="en-US" dirty="0"/>
              <a:t>7/15/2025</a:t>
            </a:r>
          </a:p>
        </p:txBody>
      </p:sp>
      <p:sp>
        <p:nvSpPr>
          <p:cNvPr id="10" name="Footer Placeholder 9">
            <a:extLst>
              <a:ext uri="{FF2B5EF4-FFF2-40B4-BE49-F238E27FC236}">
                <a16:creationId xmlns:a16="http://schemas.microsoft.com/office/drawing/2014/main" id="{B0F003AD-9FF2-B9D8-FF88-EBECA89A05DA}"/>
              </a:ext>
            </a:extLst>
          </p:cNvPr>
          <p:cNvSpPr>
            <a:spLocks noGrp="1"/>
          </p:cNvSpPr>
          <p:nvPr>
            <p:ph type="ftr" sz="quarter" idx="3"/>
          </p:nvPr>
        </p:nvSpPr>
        <p:spPr/>
        <p:txBody>
          <a:bodyPr/>
          <a:lstStyle/>
          <a:p>
            <a:r>
              <a:rPr lang="en-US" dirty="0"/>
              <a:t>2025 NMRA National Convention</a:t>
            </a:r>
          </a:p>
        </p:txBody>
      </p:sp>
    </p:spTree>
    <p:extLst>
      <p:ext uri="{BB962C8B-B14F-4D97-AF65-F5344CB8AC3E}">
        <p14:creationId xmlns:p14="http://schemas.microsoft.com/office/powerpoint/2010/main" val="17234888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B4118F6-1659-0456-73DE-127E7A330B68}"/>
              </a:ext>
            </a:extLst>
          </p:cNvPr>
          <p:cNvSpPr>
            <a:spLocks noGrp="1"/>
          </p:cNvSpPr>
          <p:nvPr>
            <p:ph type="sldNum" sz="quarter" idx="4"/>
          </p:nvPr>
        </p:nvSpPr>
        <p:spPr>
          <a:xfrm>
            <a:off x="192384" y="6264825"/>
            <a:ext cx="811019" cy="503578"/>
          </a:xfrm>
        </p:spPr>
        <p:txBody>
          <a:bodyPr/>
          <a:lstStyle/>
          <a:p>
            <a:fld id="{A66A5F3A-8858-4907-B232-55DBE7BD5DF7}" type="slidenum">
              <a:rPr lang="en-US" smtClean="0"/>
              <a:pPr/>
              <a:t>14</a:t>
            </a:fld>
            <a:endParaRPr lang="en-US" dirty="0"/>
          </a:p>
        </p:txBody>
      </p:sp>
      <p:sp>
        <p:nvSpPr>
          <p:cNvPr id="5" name="Title 1">
            <a:extLst>
              <a:ext uri="{FF2B5EF4-FFF2-40B4-BE49-F238E27FC236}">
                <a16:creationId xmlns:a16="http://schemas.microsoft.com/office/drawing/2014/main" id="{CE595253-41C0-F60C-F519-3DCE43AC58D2}"/>
              </a:ext>
            </a:extLst>
          </p:cNvPr>
          <p:cNvSpPr txBox="1">
            <a:spLocks/>
          </p:cNvSpPr>
          <p:nvPr/>
        </p:nvSpPr>
        <p:spPr>
          <a:xfrm>
            <a:off x="159437" y="61279"/>
            <a:ext cx="9605962" cy="739739"/>
          </a:xfrm>
          <a:prstGeom prst="rect">
            <a:avLst/>
          </a:prstGeom>
        </p:spPr>
        <p:txBody>
          <a:bodyPr vert="horz" lIns="91440" tIns="45720" rIns="91440" bIns="45720" rtlCol="0" anchor="ctr">
            <a:normAutofit fontScale="77500" lnSpcReduction="20000"/>
          </a:bodyPr>
          <a:lstStyle>
            <a:defPPr>
              <a:defRPr lang="en-US"/>
            </a:defPPr>
            <a:lvl1pPr defTabSz="914400">
              <a:lnSpc>
                <a:spcPct val="90000"/>
              </a:lnSpc>
              <a:spcBef>
                <a:spcPct val="0"/>
              </a:spcBef>
              <a:buNone/>
              <a:defRPr sz="3600" b="0" i="0" cap="all">
                <a:effectLst/>
                <a:latin typeface="+mj-lt"/>
                <a:ea typeface="+mj-ea"/>
                <a:cs typeface="+mj-cs"/>
              </a:defRPr>
            </a:lvl1pPr>
          </a:lstStyle>
          <a:p>
            <a:r>
              <a:rPr lang="en-US" dirty="0"/>
              <a:t>ChatGPT Free vs Plus — What Can You Really Do?</a:t>
            </a:r>
          </a:p>
        </p:txBody>
      </p:sp>
      <p:sp>
        <p:nvSpPr>
          <p:cNvPr id="4" name="Date Placeholder 3">
            <a:extLst>
              <a:ext uri="{FF2B5EF4-FFF2-40B4-BE49-F238E27FC236}">
                <a16:creationId xmlns:a16="http://schemas.microsoft.com/office/drawing/2014/main" id="{BB8079CE-D497-6642-1E26-84D03DFCB4E9}"/>
              </a:ext>
            </a:extLst>
          </p:cNvPr>
          <p:cNvSpPr>
            <a:spLocks noGrp="1"/>
          </p:cNvSpPr>
          <p:nvPr>
            <p:ph type="dt" sz="half" idx="2"/>
          </p:nvPr>
        </p:nvSpPr>
        <p:spPr/>
        <p:txBody>
          <a:bodyPr/>
          <a:lstStyle/>
          <a:p>
            <a:r>
              <a:rPr lang="en-US" dirty="0"/>
              <a:t>7/15/2025</a:t>
            </a:r>
          </a:p>
        </p:txBody>
      </p:sp>
      <p:sp>
        <p:nvSpPr>
          <p:cNvPr id="6" name="Footer Placeholder 5">
            <a:extLst>
              <a:ext uri="{FF2B5EF4-FFF2-40B4-BE49-F238E27FC236}">
                <a16:creationId xmlns:a16="http://schemas.microsoft.com/office/drawing/2014/main" id="{CB95D2DE-4169-6CB4-9DA7-B9B3A364244B}"/>
              </a:ext>
            </a:extLst>
          </p:cNvPr>
          <p:cNvSpPr>
            <a:spLocks noGrp="1"/>
          </p:cNvSpPr>
          <p:nvPr>
            <p:ph type="ftr" sz="quarter" idx="3"/>
          </p:nvPr>
        </p:nvSpPr>
        <p:spPr/>
        <p:txBody>
          <a:bodyPr/>
          <a:lstStyle/>
          <a:p>
            <a:r>
              <a:rPr lang="en-US" dirty="0"/>
              <a:t>2025 NMRA National Convention</a:t>
            </a:r>
          </a:p>
        </p:txBody>
      </p:sp>
      <p:graphicFrame>
        <p:nvGraphicFramePr>
          <p:cNvPr id="11" name="Table 10">
            <a:extLst>
              <a:ext uri="{FF2B5EF4-FFF2-40B4-BE49-F238E27FC236}">
                <a16:creationId xmlns:a16="http://schemas.microsoft.com/office/drawing/2014/main" id="{90B34BAD-BB13-E843-9EE6-D24C159DA0B6}"/>
              </a:ext>
            </a:extLst>
          </p:cNvPr>
          <p:cNvGraphicFramePr>
            <a:graphicFrameLocks noGrp="1"/>
          </p:cNvGraphicFramePr>
          <p:nvPr>
            <p:extLst>
              <p:ext uri="{D42A27DB-BD31-4B8C-83A1-F6EECF244321}">
                <p14:modId xmlns:p14="http://schemas.microsoft.com/office/powerpoint/2010/main" val="808743978"/>
              </p:ext>
            </p:extLst>
          </p:nvPr>
        </p:nvGraphicFramePr>
        <p:xfrm>
          <a:off x="1530053" y="801018"/>
          <a:ext cx="8229600" cy="4929768"/>
        </p:xfrm>
        <a:graphic>
          <a:graphicData uri="http://schemas.openxmlformats.org/drawingml/2006/table">
            <a:tbl>
              <a:tblPr firstRow="1" bandRow="1">
                <a:tableStyleId>{5C22544A-7EE6-4342-B048-85BDC9FD1C3A}</a:tableStyleId>
              </a:tblPr>
              <a:tblGrid>
                <a:gridCol w="2743200">
                  <a:extLst>
                    <a:ext uri="{9D8B030D-6E8A-4147-A177-3AD203B41FA5}">
                      <a16:colId xmlns:a16="http://schemas.microsoft.com/office/drawing/2014/main" val="20000"/>
                    </a:ext>
                  </a:extLst>
                </a:gridCol>
                <a:gridCol w="2743200">
                  <a:extLst>
                    <a:ext uri="{9D8B030D-6E8A-4147-A177-3AD203B41FA5}">
                      <a16:colId xmlns:a16="http://schemas.microsoft.com/office/drawing/2014/main" val="20001"/>
                    </a:ext>
                  </a:extLst>
                </a:gridCol>
                <a:gridCol w="2743200">
                  <a:extLst>
                    <a:ext uri="{9D8B030D-6E8A-4147-A177-3AD203B41FA5}">
                      <a16:colId xmlns:a16="http://schemas.microsoft.com/office/drawing/2014/main" val="20002"/>
                    </a:ext>
                  </a:extLst>
                </a:gridCol>
              </a:tblGrid>
              <a:tr h="416652">
                <a:tc>
                  <a:txBody>
                    <a:bodyPr/>
                    <a:lstStyle/>
                    <a:p>
                      <a:pPr>
                        <a:defRPr sz="1400"/>
                      </a:pPr>
                      <a:r>
                        <a:rPr dirty="0"/>
                        <a:t>Feature</a:t>
                      </a:r>
                    </a:p>
                  </a:txBody>
                  <a:tcPr/>
                </a:tc>
                <a:tc>
                  <a:txBody>
                    <a:bodyPr/>
                    <a:lstStyle/>
                    <a:p>
                      <a:pPr>
                        <a:defRPr sz="1400"/>
                      </a:pPr>
                      <a:r>
                        <a:rPr dirty="0"/>
                        <a:t>ChatGPT Free Version</a:t>
                      </a:r>
                      <a:r>
                        <a:rPr lang="en-US" dirty="0"/>
                        <a:t> </a:t>
                      </a:r>
                    </a:p>
                    <a:p>
                      <a:pPr>
                        <a:defRPr sz="1400"/>
                      </a:pPr>
                      <a:r>
                        <a:rPr lang="en-US" dirty="0"/>
                        <a:t>($0)</a:t>
                      </a:r>
                      <a:endParaRPr dirty="0"/>
                    </a:p>
                  </a:txBody>
                  <a:tcPr/>
                </a:tc>
                <a:tc>
                  <a:txBody>
                    <a:bodyPr/>
                    <a:lstStyle/>
                    <a:p>
                      <a:pPr>
                        <a:defRPr sz="1400"/>
                      </a:pPr>
                      <a:r>
                        <a:rPr dirty="0"/>
                        <a:t>ChatGPT Plus Version ($20/month)</a:t>
                      </a:r>
                    </a:p>
                  </a:txBody>
                  <a:tcPr/>
                </a:tc>
                <a:extLst>
                  <a:ext uri="{0D108BD9-81ED-4DB2-BD59-A6C34878D82A}">
                    <a16:rowId xmlns:a16="http://schemas.microsoft.com/office/drawing/2014/main" val="10000"/>
                  </a:ext>
                </a:extLst>
              </a:tr>
              <a:tr h="367634">
                <a:tc>
                  <a:txBody>
                    <a:bodyPr/>
                    <a:lstStyle/>
                    <a:p>
                      <a:pPr>
                        <a:defRPr sz="1400"/>
                      </a:pPr>
                      <a:r>
                        <a:rPr dirty="0"/>
                        <a:t>Access</a:t>
                      </a:r>
                    </a:p>
                  </a:txBody>
                  <a:tcPr/>
                </a:tc>
                <a:tc>
                  <a:txBody>
                    <a:bodyPr/>
                    <a:lstStyle/>
                    <a:p>
                      <a:pPr>
                        <a:defRPr sz="1400"/>
                      </a:pPr>
                      <a:r>
                        <a:rPr dirty="0"/>
                        <a:t>Limited during peak times</a:t>
                      </a:r>
                    </a:p>
                  </a:txBody>
                  <a:tcPr/>
                </a:tc>
                <a:tc>
                  <a:txBody>
                    <a:bodyPr/>
                    <a:lstStyle/>
                    <a:p>
                      <a:pPr>
                        <a:defRPr sz="1400"/>
                      </a:pPr>
                      <a:r>
                        <a:rPr dirty="0"/>
                        <a:t>Full access anytime</a:t>
                      </a:r>
                    </a:p>
                  </a:txBody>
                  <a:tcPr/>
                </a:tc>
                <a:extLst>
                  <a:ext uri="{0D108BD9-81ED-4DB2-BD59-A6C34878D82A}">
                    <a16:rowId xmlns:a16="http://schemas.microsoft.com/office/drawing/2014/main" val="10001"/>
                  </a:ext>
                </a:extLst>
              </a:tr>
              <a:tr h="367634">
                <a:tc>
                  <a:txBody>
                    <a:bodyPr/>
                    <a:lstStyle/>
                    <a:p>
                      <a:pPr>
                        <a:defRPr sz="1400"/>
                      </a:pPr>
                      <a:r>
                        <a:rPr dirty="0"/>
                        <a:t>Response Speed</a:t>
                      </a:r>
                    </a:p>
                  </a:txBody>
                  <a:tcPr/>
                </a:tc>
                <a:tc>
                  <a:txBody>
                    <a:bodyPr/>
                    <a:lstStyle/>
                    <a:p>
                      <a:pPr>
                        <a:defRPr sz="1400"/>
                      </a:pPr>
                      <a:r>
                        <a:rPr dirty="0"/>
                        <a:t>Standard</a:t>
                      </a:r>
                    </a:p>
                  </a:txBody>
                  <a:tcPr/>
                </a:tc>
                <a:tc>
                  <a:txBody>
                    <a:bodyPr/>
                    <a:lstStyle/>
                    <a:p>
                      <a:pPr>
                        <a:defRPr sz="1400"/>
                      </a:pPr>
                      <a:r>
                        <a:rPr dirty="0"/>
                        <a:t>Faster</a:t>
                      </a:r>
                    </a:p>
                  </a:txBody>
                  <a:tcPr/>
                </a:tc>
                <a:extLst>
                  <a:ext uri="{0D108BD9-81ED-4DB2-BD59-A6C34878D82A}">
                    <a16:rowId xmlns:a16="http://schemas.microsoft.com/office/drawing/2014/main" val="10002"/>
                  </a:ext>
                </a:extLst>
              </a:tr>
              <a:tr h="367634">
                <a:tc>
                  <a:txBody>
                    <a:bodyPr/>
                    <a:lstStyle/>
                    <a:p>
                      <a:pPr>
                        <a:defRPr sz="1400"/>
                      </a:pPr>
                      <a:r>
                        <a:rPr dirty="0"/>
                        <a:t>Model Access</a:t>
                      </a:r>
                    </a:p>
                  </a:txBody>
                  <a:tcPr/>
                </a:tc>
                <a:tc>
                  <a:txBody>
                    <a:bodyPr/>
                    <a:lstStyle/>
                    <a:p>
                      <a:pPr>
                        <a:defRPr sz="1400"/>
                      </a:pPr>
                      <a:r>
                        <a:rPr lang="en-US" dirty="0"/>
                        <a:t>GPT-4o (latest)</a:t>
                      </a:r>
                      <a:endParaRPr dirty="0"/>
                    </a:p>
                  </a:txBody>
                  <a:tcPr/>
                </a:tc>
                <a:tc>
                  <a:txBody>
                    <a:bodyPr/>
                    <a:lstStyle/>
                    <a:p>
                      <a:pPr>
                        <a:defRPr sz="1400"/>
                      </a:pPr>
                      <a:r>
                        <a:rPr dirty="0"/>
                        <a:t>GPT-4o (latest)</a:t>
                      </a:r>
                      <a:r>
                        <a:rPr lang="en-US" dirty="0"/>
                        <a:t> + 6 more</a:t>
                      </a:r>
                      <a:endParaRPr dirty="0"/>
                    </a:p>
                  </a:txBody>
                  <a:tcPr/>
                </a:tc>
                <a:extLst>
                  <a:ext uri="{0D108BD9-81ED-4DB2-BD59-A6C34878D82A}">
                    <a16:rowId xmlns:a16="http://schemas.microsoft.com/office/drawing/2014/main" val="10003"/>
                  </a:ext>
                </a:extLst>
              </a:tr>
              <a:tr h="367634">
                <a:tc>
                  <a:txBody>
                    <a:bodyPr/>
                    <a:lstStyle/>
                    <a:p>
                      <a:pPr>
                        <a:defRPr sz="1400"/>
                      </a:pPr>
                      <a:r>
                        <a:rPr lang="en-US" dirty="0"/>
                        <a:t>Web Access</a:t>
                      </a:r>
                      <a:endParaRPr dirty="0"/>
                    </a:p>
                  </a:txBody>
                  <a:tcPr/>
                </a:tc>
                <a:tc>
                  <a:txBody>
                    <a:bodyPr/>
                    <a:lstStyle/>
                    <a:p>
                      <a:pPr>
                        <a:defRPr sz="1400"/>
                      </a:pPr>
                      <a:r>
                        <a:rPr lang="en-US" dirty="0"/>
                        <a:t>Available</a:t>
                      </a:r>
                      <a:endParaRPr dirty="0"/>
                    </a:p>
                  </a:txBody>
                  <a:tcPr/>
                </a:tc>
                <a:tc>
                  <a:txBody>
                    <a:bodyPr/>
                    <a:lstStyle/>
                    <a:p>
                      <a:pPr>
                        <a:defRPr sz="1400"/>
                      </a:pPr>
                      <a:r>
                        <a:rPr lang="en-US" dirty="0"/>
                        <a:t>Available</a:t>
                      </a:r>
                      <a:endParaRPr dirty="0"/>
                    </a:p>
                  </a:txBody>
                  <a:tcPr/>
                </a:tc>
                <a:extLst>
                  <a:ext uri="{0D108BD9-81ED-4DB2-BD59-A6C34878D82A}">
                    <a16:rowId xmlns:a16="http://schemas.microsoft.com/office/drawing/2014/main" val="2984803953"/>
                  </a:ext>
                </a:extLst>
              </a:tr>
              <a:tr h="367634">
                <a:tc>
                  <a:txBody>
                    <a:bodyPr/>
                    <a:lstStyle/>
                    <a:p>
                      <a:pPr>
                        <a:defRPr sz="1400"/>
                      </a:pPr>
                      <a:r>
                        <a:rPr dirty="0"/>
                        <a:t>Image Generation</a:t>
                      </a:r>
                    </a:p>
                  </a:txBody>
                  <a:tcPr/>
                </a:tc>
                <a:tc>
                  <a:txBody>
                    <a:bodyPr/>
                    <a:lstStyle/>
                    <a:p>
                      <a:pPr>
                        <a:defRPr sz="1400"/>
                      </a:pPr>
                      <a:r>
                        <a:rPr lang="en-US" dirty="0"/>
                        <a:t>Available (slow)</a:t>
                      </a:r>
                      <a:endParaRPr dirty="0"/>
                    </a:p>
                  </a:txBody>
                  <a:tcPr/>
                </a:tc>
                <a:tc>
                  <a:txBody>
                    <a:bodyPr/>
                    <a:lstStyle/>
                    <a:p>
                      <a:pPr>
                        <a:defRPr sz="1400"/>
                      </a:pPr>
                      <a:r>
                        <a:rPr dirty="0"/>
                        <a:t>Available</a:t>
                      </a:r>
                      <a:r>
                        <a:rPr lang="en-US" dirty="0"/>
                        <a:t> (faster)</a:t>
                      </a:r>
                      <a:endParaRPr dirty="0"/>
                    </a:p>
                  </a:txBody>
                  <a:tcPr/>
                </a:tc>
                <a:extLst>
                  <a:ext uri="{0D108BD9-81ED-4DB2-BD59-A6C34878D82A}">
                    <a16:rowId xmlns:a16="http://schemas.microsoft.com/office/drawing/2014/main" val="10004"/>
                  </a:ext>
                </a:extLst>
              </a:tr>
              <a:tr h="367634">
                <a:tc>
                  <a:txBody>
                    <a:bodyPr/>
                    <a:lstStyle/>
                    <a:p>
                      <a:pPr>
                        <a:defRPr sz="1400"/>
                      </a:pPr>
                      <a:r>
                        <a:rPr lang="en-US" dirty="0"/>
                        <a:t>Deep Research</a:t>
                      </a:r>
                      <a:endParaRPr dirty="0"/>
                    </a:p>
                  </a:txBody>
                  <a:tcPr/>
                </a:tc>
                <a:tc>
                  <a:txBody>
                    <a:bodyPr/>
                    <a:lstStyle/>
                    <a:p>
                      <a:pPr>
                        <a:defRPr sz="1400"/>
                      </a:pPr>
                      <a:r>
                        <a:rPr lang="en-US" dirty="0"/>
                        <a:t>5 (month)</a:t>
                      </a:r>
                      <a:endParaRPr dirty="0"/>
                    </a:p>
                  </a:txBody>
                  <a:tcPr/>
                </a:tc>
                <a:tc>
                  <a:txBody>
                    <a:bodyPr/>
                    <a:lstStyle/>
                    <a:p>
                      <a:pPr>
                        <a:defRPr sz="1400"/>
                      </a:pPr>
                      <a:r>
                        <a:rPr lang="en-US" dirty="0"/>
                        <a:t>25 (month)</a:t>
                      </a:r>
                      <a:endParaRPr dirty="0"/>
                    </a:p>
                  </a:txBody>
                  <a:tcPr/>
                </a:tc>
                <a:extLst>
                  <a:ext uri="{0D108BD9-81ED-4DB2-BD59-A6C34878D82A}">
                    <a16:rowId xmlns:a16="http://schemas.microsoft.com/office/drawing/2014/main" val="3682315950"/>
                  </a:ext>
                </a:extLst>
              </a:tr>
              <a:tr h="367634">
                <a:tc>
                  <a:txBody>
                    <a:bodyPr/>
                    <a:lstStyle/>
                    <a:p>
                      <a:pPr>
                        <a:defRPr sz="1400"/>
                      </a:pPr>
                      <a:r>
                        <a:rPr dirty="0"/>
                        <a:t>File Uploads</a:t>
                      </a:r>
                    </a:p>
                  </a:txBody>
                  <a:tcPr/>
                </a:tc>
                <a:tc>
                  <a:txBody>
                    <a:bodyPr/>
                    <a:lstStyle/>
                    <a:p>
                      <a:pPr>
                        <a:defRPr sz="1400"/>
                      </a:pPr>
                      <a:r>
                        <a:rPr lang="en-US" dirty="0"/>
                        <a:t>Available</a:t>
                      </a:r>
                      <a:endParaRPr dirty="0"/>
                    </a:p>
                  </a:txBody>
                  <a:tcPr/>
                </a:tc>
                <a:tc>
                  <a:txBody>
                    <a:bodyPr/>
                    <a:lstStyle/>
                    <a:p>
                      <a:pPr>
                        <a:defRPr sz="1400"/>
                      </a:pPr>
                      <a:r>
                        <a:rPr dirty="0"/>
                        <a:t>Available</a:t>
                      </a:r>
                    </a:p>
                  </a:txBody>
                  <a:tcPr/>
                </a:tc>
                <a:extLst>
                  <a:ext uri="{0D108BD9-81ED-4DB2-BD59-A6C34878D82A}">
                    <a16:rowId xmlns:a16="http://schemas.microsoft.com/office/drawing/2014/main" val="10005"/>
                  </a:ext>
                </a:extLst>
              </a:tr>
              <a:tr h="367634">
                <a:tc>
                  <a:txBody>
                    <a:bodyPr/>
                    <a:lstStyle/>
                    <a:p>
                      <a:pPr>
                        <a:defRPr sz="1400"/>
                      </a:pPr>
                      <a:r>
                        <a:rPr dirty="0"/>
                        <a:t>Voice Input (Mobile App)</a:t>
                      </a:r>
                    </a:p>
                  </a:txBody>
                  <a:tcPr/>
                </a:tc>
                <a:tc>
                  <a:txBody>
                    <a:bodyPr/>
                    <a:lstStyle/>
                    <a:p>
                      <a:pPr>
                        <a:defRPr sz="1400"/>
                      </a:pPr>
                      <a:r>
                        <a:rPr dirty="0"/>
                        <a:t>Not available</a:t>
                      </a:r>
                    </a:p>
                  </a:txBody>
                  <a:tcPr/>
                </a:tc>
                <a:tc>
                  <a:txBody>
                    <a:bodyPr/>
                    <a:lstStyle/>
                    <a:p>
                      <a:pPr>
                        <a:defRPr sz="1400"/>
                      </a:pPr>
                      <a:r>
                        <a:rPr dirty="0"/>
                        <a:t>Available</a:t>
                      </a:r>
                    </a:p>
                  </a:txBody>
                  <a:tcPr/>
                </a:tc>
                <a:extLst>
                  <a:ext uri="{0D108BD9-81ED-4DB2-BD59-A6C34878D82A}">
                    <a16:rowId xmlns:a16="http://schemas.microsoft.com/office/drawing/2014/main" val="10006"/>
                  </a:ext>
                </a:extLst>
              </a:tr>
              <a:tr h="367634">
                <a:tc>
                  <a:txBody>
                    <a:bodyPr/>
                    <a:lstStyle/>
                    <a:p>
                      <a:pPr>
                        <a:defRPr sz="1400"/>
                      </a:pPr>
                      <a:r>
                        <a:rPr dirty="0"/>
                        <a:t>Create Custom GPTs</a:t>
                      </a:r>
                    </a:p>
                  </a:txBody>
                  <a:tcPr/>
                </a:tc>
                <a:tc>
                  <a:txBody>
                    <a:bodyPr/>
                    <a:lstStyle/>
                    <a:p>
                      <a:pPr>
                        <a:defRPr sz="1400"/>
                      </a:pPr>
                      <a:r>
                        <a:rPr dirty="0"/>
                        <a:t>Not available</a:t>
                      </a:r>
                    </a:p>
                  </a:txBody>
                  <a:tcPr/>
                </a:tc>
                <a:tc>
                  <a:txBody>
                    <a:bodyPr/>
                    <a:lstStyle/>
                    <a:p>
                      <a:pPr>
                        <a:defRPr sz="1400"/>
                      </a:pPr>
                      <a:r>
                        <a:rPr dirty="0"/>
                        <a:t>Available</a:t>
                      </a:r>
                    </a:p>
                  </a:txBody>
                  <a:tcPr/>
                </a:tc>
                <a:extLst>
                  <a:ext uri="{0D108BD9-81ED-4DB2-BD59-A6C34878D82A}">
                    <a16:rowId xmlns:a16="http://schemas.microsoft.com/office/drawing/2014/main" val="10007"/>
                  </a:ext>
                </a:extLst>
              </a:tr>
              <a:tr h="367634">
                <a:tc>
                  <a:txBody>
                    <a:bodyPr/>
                    <a:lstStyle/>
                    <a:p>
                      <a:pPr>
                        <a:defRPr sz="1400"/>
                      </a:pPr>
                      <a:r>
                        <a:rPr dirty="0"/>
                        <a:t>Usage Limits</a:t>
                      </a:r>
                    </a:p>
                  </a:txBody>
                  <a:tcPr/>
                </a:tc>
                <a:tc>
                  <a:txBody>
                    <a:bodyPr/>
                    <a:lstStyle/>
                    <a:p>
                      <a:pPr>
                        <a:defRPr sz="1400"/>
                      </a:pPr>
                      <a:r>
                        <a:rPr dirty="0"/>
                        <a:t>Limited daily usage</a:t>
                      </a:r>
                    </a:p>
                  </a:txBody>
                  <a:tcPr/>
                </a:tc>
                <a:tc>
                  <a:txBody>
                    <a:bodyPr/>
                    <a:lstStyle/>
                    <a:p>
                      <a:pPr>
                        <a:defRPr sz="1400"/>
                      </a:pPr>
                      <a:r>
                        <a:rPr dirty="0"/>
                        <a:t>Higher usage limits</a:t>
                      </a:r>
                    </a:p>
                  </a:txBody>
                  <a:tcPr/>
                </a:tc>
                <a:extLst>
                  <a:ext uri="{0D108BD9-81ED-4DB2-BD59-A6C34878D82A}">
                    <a16:rowId xmlns:a16="http://schemas.microsoft.com/office/drawing/2014/main" val="10008"/>
                  </a:ext>
                </a:extLst>
              </a:tr>
              <a:tr h="367634">
                <a:tc>
                  <a:txBody>
                    <a:bodyPr/>
                    <a:lstStyle/>
                    <a:p>
                      <a:pPr>
                        <a:defRPr sz="1400"/>
                      </a:pPr>
                      <a:r>
                        <a:rPr dirty="0"/>
                        <a:t>New Features</a:t>
                      </a:r>
                    </a:p>
                  </a:txBody>
                  <a:tcPr/>
                </a:tc>
                <a:tc>
                  <a:txBody>
                    <a:bodyPr/>
                    <a:lstStyle/>
                    <a:p>
                      <a:pPr>
                        <a:defRPr sz="1400"/>
                      </a:pPr>
                      <a:r>
                        <a:rPr dirty="0"/>
                        <a:t>Standard release</a:t>
                      </a:r>
                    </a:p>
                  </a:txBody>
                  <a:tcPr/>
                </a:tc>
                <a:tc>
                  <a:txBody>
                    <a:bodyPr/>
                    <a:lstStyle/>
                    <a:p>
                      <a:pPr>
                        <a:defRPr sz="1400"/>
                      </a:pPr>
                      <a:r>
                        <a:rPr dirty="0"/>
                        <a:t>Early access to new features</a:t>
                      </a:r>
                    </a:p>
                  </a:txBody>
                  <a:tcPr/>
                </a:tc>
                <a:extLst>
                  <a:ext uri="{0D108BD9-81ED-4DB2-BD59-A6C34878D82A}">
                    <a16:rowId xmlns:a16="http://schemas.microsoft.com/office/drawing/2014/main" val="10009"/>
                  </a:ext>
                </a:extLst>
              </a:tr>
              <a:tr h="367634">
                <a:tc>
                  <a:txBody>
                    <a:bodyPr/>
                    <a:lstStyle/>
                    <a:p>
                      <a:pPr>
                        <a:defRPr sz="1400"/>
                      </a:pPr>
                      <a:r>
                        <a:rPr dirty="0"/>
                        <a:t>Pricing</a:t>
                      </a:r>
                    </a:p>
                  </a:txBody>
                  <a:tcPr/>
                </a:tc>
                <a:tc>
                  <a:txBody>
                    <a:bodyPr/>
                    <a:lstStyle/>
                    <a:p>
                      <a:pPr>
                        <a:defRPr sz="1400"/>
                      </a:pPr>
                      <a:r>
                        <a:rPr dirty="0"/>
                        <a:t>Free</a:t>
                      </a:r>
                    </a:p>
                  </a:txBody>
                  <a:tcPr/>
                </a:tc>
                <a:tc>
                  <a:txBody>
                    <a:bodyPr/>
                    <a:lstStyle/>
                    <a:p>
                      <a:pPr>
                        <a:defRPr sz="1400"/>
                      </a:pPr>
                      <a:r>
                        <a:rPr dirty="0"/>
                        <a:t>$20/month</a:t>
                      </a:r>
                    </a:p>
                  </a:txBody>
                  <a:tcPr/>
                </a:tc>
                <a:extLst>
                  <a:ext uri="{0D108BD9-81ED-4DB2-BD59-A6C34878D82A}">
                    <a16:rowId xmlns:a16="http://schemas.microsoft.com/office/drawing/2014/main" val="10010"/>
                  </a:ext>
                </a:extLst>
              </a:tr>
            </a:tbl>
          </a:graphicData>
        </a:graphic>
      </p:graphicFrame>
    </p:spTree>
    <p:extLst>
      <p:ext uri="{BB962C8B-B14F-4D97-AF65-F5344CB8AC3E}">
        <p14:creationId xmlns:p14="http://schemas.microsoft.com/office/powerpoint/2010/main" val="13835929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7B72DC-1970-0B93-7A60-22C483F20E9A}"/>
              </a:ext>
            </a:extLst>
          </p:cNvPr>
          <p:cNvSpPr>
            <a:spLocks noGrp="1"/>
          </p:cNvSpPr>
          <p:nvPr>
            <p:ph type="dt" sz="half" idx="2"/>
          </p:nvPr>
        </p:nvSpPr>
        <p:spPr/>
        <p:txBody>
          <a:bodyPr/>
          <a:lstStyle/>
          <a:p>
            <a:r>
              <a:rPr lang="en-US" dirty="0"/>
              <a:t>7/15/2025</a:t>
            </a:r>
          </a:p>
        </p:txBody>
      </p:sp>
      <p:sp>
        <p:nvSpPr>
          <p:cNvPr id="3" name="Footer Placeholder 2">
            <a:extLst>
              <a:ext uri="{FF2B5EF4-FFF2-40B4-BE49-F238E27FC236}">
                <a16:creationId xmlns:a16="http://schemas.microsoft.com/office/drawing/2014/main" id="{C2BE7F7A-2600-2117-BAB3-0FB0663720A3}"/>
              </a:ext>
            </a:extLst>
          </p:cNvPr>
          <p:cNvSpPr>
            <a:spLocks noGrp="1"/>
          </p:cNvSpPr>
          <p:nvPr>
            <p:ph type="ftr" sz="quarter" idx="3"/>
          </p:nvPr>
        </p:nvSpPr>
        <p:spPr/>
        <p:txBody>
          <a:bodyPr/>
          <a:lstStyle/>
          <a:p>
            <a:r>
              <a:rPr lang="en-US" dirty="0"/>
              <a:t>2025 NMRA National Convention</a:t>
            </a:r>
          </a:p>
        </p:txBody>
      </p:sp>
      <p:sp>
        <p:nvSpPr>
          <p:cNvPr id="4" name="Slide Number Placeholder 3">
            <a:extLst>
              <a:ext uri="{FF2B5EF4-FFF2-40B4-BE49-F238E27FC236}">
                <a16:creationId xmlns:a16="http://schemas.microsoft.com/office/drawing/2014/main" id="{6F783204-D26D-5521-0582-4B0952EE5478}"/>
              </a:ext>
            </a:extLst>
          </p:cNvPr>
          <p:cNvSpPr>
            <a:spLocks noGrp="1"/>
          </p:cNvSpPr>
          <p:nvPr>
            <p:ph type="sldNum" sz="quarter" idx="4"/>
          </p:nvPr>
        </p:nvSpPr>
        <p:spPr/>
        <p:txBody>
          <a:bodyPr/>
          <a:lstStyle/>
          <a:p>
            <a:pPr algn="r"/>
            <a:fld id="{A66A5F3A-8858-4907-B232-55DBE7BD5DF7}" type="slidenum">
              <a:rPr lang="en-US" smtClean="0"/>
              <a:pPr algn="r"/>
              <a:t>15</a:t>
            </a:fld>
            <a:endParaRPr lang="en-US" dirty="0"/>
          </a:p>
        </p:txBody>
      </p:sp>
      <p:sp>
        <p:nvSpPr>
          <p:cNvPr id="5" name="Title 1">
            <a:extLst>
              <a:ext uri="{FF2B5EF4-FFF2-40B4-BE49-F238E27FC236}">
                <a16:creationId xmlns:a16="http://schemas.microsoft.com/office/drawing/2014/main" id="{0CD1CAC0-CEFF-DC90-0FBA-C353201E4759}"/>
              </a:ext>
            </a:extLst>
          </p:cNvPr>
          <p:cNvSpPr txBox="1">
            <a:spLocks/>
          </p:cNvSpPr>
          <p:nvPr/>
        </p:nvSpPr>
        <p:spPr>
          <a:xfrm>
            <a:off x="159437" y="61279"/>
            <a:ext cx="9605962" cy="739739"/>
          </a:xfrm>
          <a:prstGeom prst="rect">
            <a:avLst/>
          </a:prstGeom>
        </p:spPr>
        <p:txBody>
          <a:bodyPr vert="horz" lIns="91440" tIns="45720" rIns="91440" bIns="45720" rtlCol="0" anchor="ctr">
            <a:normAutofit/>
          </a:bodyPr>
          <a:lstStyle>
            <a:defPPr>
              <a:defRPr lang="en-US"/>
            </a:defPPr>
            <a:lvl1pPr defTabSz="914400">
              <a:lnSpc>
                <a:spcPct val="90000"/>
              </a:lnSpc>
              <a:spcBef>
                <a:spcPct val="0"/>
              </a:spcBef>
              <a:buNone/>
              <a:defRPr sz="3600" b="0" i="0" cap="all">
                <a:effectLst/>
                <a:latin typeface="+mj-lt"/>
                <a:ea typeface="+mj-ea"/>
                <a:cs typeface="+mj-cs"/>
              </a:defRPr>
            </a:lvl1pPr>
          </a:lstStyle>
          <a:p>
            <a:r>
              <a:rPr lang="en-US" dirty="0"/>
              <a:t>ChatGPT Free Version — 2025 Update</a:t>
            </a:r>
          </a:p>
        </p:txBody>
      </p:sp>
      <p:sp>
        <p:nvSpPr>
          <p:cNvPr id="6" name="TextBox 5">
            <a:extLst>
              <a:ext uri="{FF2B5EF4-FFF2-40B4-BE49-F238E27FC236}">
                <a16:creationId xmlns:a16="http://schemas.microsoft.com/office/drawing/2014/main" id="{471CC394-34DE-2DFB-A243-99B88438A0D4}"/>
              </a:ext>
            </a:extLst>
          </p:cNvPr>
          <p:cNvSpPr txBox="1"/>
          <p:nvPr/>
        </p:nvSpPr>
        <p:spPr>
          <a:xfrm>
            <a:off x="274320" y="1097280"/>
            <a:ext cx="8229600" cy="3447098"/>
          </a:xfrm>
          <a:prstGeom prst="rect">
            <a:avLst/>
          </a:prstGeom>
          <a:noFill/>
        </p:spPr>
        <p:txBody>
          <a:bodyPr wrap="square">
            <a:spAutoFit/>
          </a:bodyPr>
          <a:lstStyle/>
          <a:p>
            <a:endParaRPr dirty="0"/>
          </a:p>
          <a:p>
            <a:pPr>
              <a:defRPr sz="2000"/>
            </a:pPr>
            <a:r>
              <a:rPr dirty="0"/>
              <a:t>• Guaranteed access: GPT-3.5 for text-based chat, reliable for most tasks.</a:t>
            </a:r>
            <a:br>
              <a:rPr dirty="0"/>
            </a:br>
            <a:br>
              <a:rPr dirty="0"/>
            </a:br>
            <a:r>
              <a:rPr dirty="0"/>
              <a:t>• Occasional access: GPT-4o mini (lightweight GPT-4o variant) may sometimes be available,  but is limited and not guaranteed.</a:t>
            </a:r>
            <a:br>
              <a:rPr dirty="0"/>
            </a:br>
            <a:br>
              <a:rPr dirty="0"/>
            </a:br>
            <a:r>
              <a:rPr dirty="0"/>
              <a:t>• No access to full GPT-4o (multimodal, advanced features), image/file uploads, or voice input.</a:t>
            </a:r>
            <a:br>
              <a:rPr dirty="0"/>
            </a:br>
            <a:br>
              <a:rPr dirty="0"/>
            </a:br>
            <a:r>
              <a:rPr dirty="0"/>
              <a:t>• Other limits: No chat memory, standard speeds, and possible wait times during peak usage.</a:t>
            </a:r>
          </a:p>
        </p:txBody>
      </p:sp>
    </p:spTree>
    <p:extLst>
      <p:ext uri="{BB962C8B-B14F-4D97-AF65-F5344CB8AC3E}">
        <p14:creationId xmlns:p14="http://schemas.microsoft.com/office/powerpoint/2010/main" val="33337886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E291D46-BBEB-C1C2-1E83-AF25D5904D89}"/>
              </a:ext>
            </a:extLst>
          </p:cNvPr>
          <p:cNvSpPr>
            <a:spLocks noGrp="1"/>
          </p:cNvSpPr>
          <p:nvPr>
            <p:ph type="dt" sz="half" idx="2"/>
          </p:nvPr>
        </p:nvSpPr>
        <p:spPr/>
        <p:txBody>
          <a:bodyPr/>
          <a:lstStyle/>
          <a:p>
            <a:r>
              <a:rPr lang="en-US" dirty="0"/>
              <a:t>7/15/2025</a:t>
            </a:r>
          </a:p>
        </p:txBody>
      </p:sp>
      <p:sp>
        <p:nvSpPr>
          <p:cNvPr id="3" name="Footer Placeholder 2">
            <a:extLst>
              <a:ext uri="{FF2B5EF4-FFF2-40B4-BE49-F238E27FC236}">
                <a16:creationId xmlns:a16="http://schemas.microsoft.com/office/drawing/2014/main" id="{DB8BC901-A557-7A79-D131-EF8EB0F55216}"/>
              </a:ext>
            </a:extLst>
          </p:cNvPr>
          <p:cNvSpPr>
            <a:spLocks noGrp="1"/>
          </p:cNvSpPr>
          <p:nvPr>
            <p:ph type="ftr" sz="quarter" idx="3"/>
          </p:nvPr>
        </p:nvSpPr>
        <p:spPr/>
        <p:txBody>
          <a:bodyPr/>
          <a:lstStyle/>
          <a:p>
            <a:r>
              <a:rPr lang="en-US" dirty="0"/>
              <a:t>2025 NMRA National Convention</a:t>
            </a:r>
          </a:p>
        </p:txBody>
      </p:sp>
      <p:sp>
        <p:nvSpPr>
          <p:cNvPr id="4" name="Slide Number Placeholder 3">
            <a:extLst>
              <a:ext uri="{FF2B5EF4-FFF2-40B4-BE49-F238E27FC236}">
                <a16:creationId xmlns:a16="http://schemas.microsoft.com/office/drawing/2014/main" id="{532E4463-FB22-F248-2982-D0FC18E7782E}"/>
              </a:ext>
            </a:extLst>
          </p:cNvPr>
          <p:cNvSpPr>
            <a:spLocks noGrp="1"/>
          </p:cNvSpPr>
          <p:nvPr>
            <p:ph type="sldNum" sz="quarter" idx="4"/>
          </p:nvPr>
        </p:nvSpPr>
        <p:spPr/>
        <p:txBody>
          <a:bodyPr/>
          <a:lstStyle/>
          <a:p>
            <a:pPr algn="r"/>
            <a:fld id="{A66A5F3A-8858-4907-B232-55DBE7BD5DF7}" type="slidenum">
              <a:rPr lang="en-US" smtClean="0"/>
              <a:pPr algn="r"/>
              <a:t>16</a:t>
            </a:fld>
            <a:endParaRPr lang="en-US" dirty="0"/>
          </a:p>
        </p:txBody>
      </p:sp>
      <p:sp>
        <p:nvSpPr>
          <p:cNvPr id="5" name="Title 1">
            <a:extLst>
              <a:ext uri="{FF2B5EF4-FFF2-40B4-BE49-F238E27FC236}">
                <a16:creationId xmlns:a16="http://schemas.microsoft.com/office/drawing/2014/main" id="{DA67E949-227F-664F-90F9-552C8947E7C0}"/>
              </a:ext>
            </a:extLst>
          </p:cNvPr>
          <p:cNvSpPr txBox="1">
            <a:spLocks/>
          </p:cNvSpPr>
          <p:nvPr/>
        </p:nvSpPr>
        <p:spPr>
          <a:xfrm>
            <a:off x="159437" y="61279"/>
            <a:ext cx="9605962" cy="739739"/>
          </a:xfrm>
          <a:prstGeom prst="rect">
            <a:avLst/>
          </a:prstGeom>
        </p:spPr>
        <p:txBody>
          <a:bodyPr vert="horz" lIns="91440" tIns="45720" rIns="91440" bIns="45720" rtlCol="0" anchor="ctr">
            <a:normAutofit fontScale="92500" lnSpcReduction="10000"/>
          </a:bodyPr>
          <a:lstStyle>
            <a:defPPr>
              <a:defRPr lang="en-US"/>
            </a:defPPr>
            <a:lvl1pPr defTabSz="914400">
              <a:lnSpc>
                <a:spcPct val="90000"/>
              </a:lnSpc>
              <a:spcBef>
                <a:spcPct val="0"/>
              </a:spcBef>
              <a:buNone/>
              <a:defRPr sz="3600" b="0" i="0" cap="all">
                <a:effectLst/>
                <a:latin typeface="+mj-lt"/>
                <a:ea typeface="+mj-ea"/>
                <a:cs typeface="+mj-cs"/>
              </a:defRPr>
            </a:lvl1pPr>
          </a:lstStyle>
          <a:p>
            <a:r>
              <a:rPr lang="en-US" dirty="0"/>
              <a:t>ChatGPT Free VS Pro</a:t>
            </a:r>
          </a:p>
          <a:p>
            <a:r>
              <a:rPr lang="en-US" sz="2200" i="1" dirty="0"/>
              <a:t>Side by Side </a:t>
            </a:r>
          </a:p>
        </p:txBody>
      </p:sp>
      <p:pic>
        <p:nvPicPr>
          <p:cNvPr id="7" name="Picture 6">
            <a:extLst>
              <a:ext uri="{FF2B5EF4-FFF2-40B4-BE49-F238E27FC236}">
                <a16:creationId xmlns:a16="http://schemas.microsoft.com/office/drawing/2014/main" id="{6D710537-49F0-1C71-88EE-3732D2AEA14B}"/>
              </a:ext>
            </a:extLst>
          </p:cNvPr>
          <p:cNvPicPr>
            <a:picLocks noChangeAspect="1"/>
          </p:cNvPicPr>
          <p:nvPr/>
        </p:nvPicPr>
        <p:blipFill>
          <a:blip r:embed="rId2"/>
          <a:stretch>
            <a:fillRect/>
          </a:stretch>
        </p:blipFill>
        <p:spPr>
          <a:xfrm>
            <a:off x="181677" y="1230533"/>
            <a:ext cx="5744091" cy="4227292"/>
          </a:xfrm>
          <a:prstGeom prst="rect">
            <a:avLst/>
          </a:prstGeom>
        </p:spPr>
      </p:pic>
      <p:pic>
        <p:nvPicPr>
          <p:cNvPr id="9" name="Picture 8">
            <a:extLst>
              <a:ext uri="{FF2B5EF4-FFF2-40B4-BE49-F238E27FC236}">
                <a16:creationId xmlns:a16="http://schemas.microsoft.com/office/drawing/2014/main" id="{4324CF58-8D6A-B0DE-8308-76F1C8B8848D}"/>
              </a:ext>
            </a:extLst>
          </p:cNvPr>
          <p:cNvPicPr>
            <a:picLocks noChangeAspect="1"/>
          </p:cNvPicPr>
          <p:nvPr/>
        </p:nvPicPr>
        <p:blipFill>
          <a:blip r:embed="rId3"/>
          <a:stretch>
            <a:fillRect/>
          </a:stretch>
        </p:blipFill>
        <p:spPr>
          <a:xfrm>
            <a:off x="6266234" y="1230533"/>
            <a:ext cx="5306378" cy="4227292"/>
          </a:xfrm>
          <a:prstGeom prst="rect">
            <a:avLst/>
          </a:prstGeom>
        </p:spPr>
      </p:pic>
    </p:spTree>
    <p:extLst>
      <p:ext uri="{BB962C8B-B14F-4D97-AF65-F5344CB8AC3E}">
        <p14:creationId xmlns:p14="http://schemas.microsoft.com/office/powerpoint/2010/main" val="24699606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BAAF06A-79B7-6AEF-22A8-4BEDE4F77C4B}"/>
              </a:ext>
            </a:extLst>
          </p:cNvPr>
          <p:cNvSpPr>
            <a:spLocks noGrp="1"/>
          </p:cNvSpPr>
          <p:nvPr>
            <p:ph type="sldNum" sz="quarter" idx="4"/>
          </p:nvPr>
        </p:nvSpPr>
        <p:spPr>
          <a:xfrm>
            <a:off x="192384" y="6264825"/>
            <a:ext cx="811019" cy="503578"/>
          </a:xfrm>
        </p:spPr>
        <p:txBody>
          <a:bodyPr/>
          <a:lstStyle/>
          <a:p>
            <a:fld id="{A66A5F3A-8858-4907-B232-55DBE7BD5DF7}" type="slidenum">
              <a:rPr lang="en-US" smtClean="0"/>
              <a:pPr/>
              <a:t>17</a:t>
            </a:fld>
            <a:endParaRPr lang="en-US" dirty="0"/>
          </a:p>
        </p:txBody>
      </p:sp>
      <p:sp>
        <p:nvSpPr>
          <p:cNvPr id="3" name="Title 1">
            <a:extLst>
              <a:ext uri="{FF2B5EF4-FFF2-40B4-BE49-F238E27FC236}">
                <a16:creationId xmlns:a16="http://schemas.microsoft.com/office/drawing/2014/main" id="{9693D889-D317-A0FA-40A3-084B41B90FCE}"/>
              </a:ext>
            </a:extLst>
          </p:cNvPr>
          <p:cNvSpPr txBox="1">
            <a:spLocks/>
          </p:cNvSpPr>
          <p:nvPr/>
        </p:nvSpPr>
        <p:spPr>
          <a:xfrm>
            <a:off x="192384" y="89597"/>
            <a:ext cx="9605962" cy="739739"/>
          </a:xfrm>
          <a:prstGeom prst="rect">
            <a:avLst/>
          </a:prstGeom>
        </p:spPr>
        <p:txBody>
          <a:bodyPr vert="horz" lIns="91440" tIns="45720" rIns="91440" bIns="45720" rtlCol="0" anchor="ctr">
            <a:normAutofit fontScale="77500" lnSpcReduction="20000"/>
          </a:bodyPr>
          <a:lstStyle>
            <a:defPPr>
              <a:defRPr lang="en-US"/>
            </a:defPPr>
            <a:lvl1pPr defTabSz="914400">
              <a:lnSpc>
                <a:spcPct val="90000"/>
              </a:lnSpc>
              <a:spcBef>
                <a:spcPct val="0"/>
              </a:spcBef>
              <a:buNone/>
              <a:defRPr sz="3600" b="0" i="0" cap="all">
                <a:effectLst/>
                <a:latin typeface="+mj-lt"/>
                <a:ea typeface="+mj-ea"/>
                <a:cs typeface="+mj-cs"/>
              </a:defRPr>
            </a:lvl1pPr>
          </a:lstStyle>
          <a:p>
            <a:r>
              <a:rPr lang="en-US" dirty="0"/>
              <a:t>CHOICE OF MODELS: What’s Available in 2025?</a:t>
            </a:r>
          </a:p>
          <a:p>
            <a:r>
              <a:rPr lang="nn-NO" dirty="0"/>
              <a:t>TIP: Use GPT-4o (Omni) for best results</a:t>
            </a:r>
            <a:endParaRPr lang="en-US" dirty="0"/>
          </a:p>
        </p:txBody>
      </p:sp>
      <p:sp>
        <p:nvSpPr>
          <p:cNvPr id="9" name="Date Placeholder 8">
            <a:extLst>
              <a:ext uri="{FF2B5EF4-FFF2-40B4-BE49-F238E27FC236}">
                <a16:creationId xmlns:a16="http://schemas.microsoft.com/office/drawing/2014/main" id="{74BA672D-2EC9-8B59-3497-B3E33497C67F}"/>
              </a:ext>
            </a:extLst>
          </p:cNvPr>
          <p:cNvSpPr>
            <a:spLocks noGrp="1"/>
          </p:cNvSpPr>
          <p:nvPr>
            <p:ph type="dt" sz="half" idx="2"/>
          </p:nvPr>
        </p:nvSpPr>
        <p:spPr/>
        <p:txBody>
          <a:bodyPr/>
          <a:lstStyle/>
          <a:p>
            <a:r>
              <a:rPr lang="en-US" dirty="0"/>
              <a:t>7/15/2025</a:t>
            </a:r>
          </a:p>
        </p:txBody>
      </p:sp>
      <p:sp>
        <p:nvSpPr>
          <p:cNvPr id="10" name="Footer Placeholder 9">
            <a:extLst>
              <a:ext uri="{FF2B5EF4-FFF2-40B4-BE49-F238E27FC236}">
                <a16:creationId xmlns:a16="http://schemas.microsoft.com/office/drawing/2014/main" id="{45D9EAFD-C707-F20D-4BDE-1621B07FF3D6}"/>
              </a:ext>
            </a:extLst>
          </p:cNvPr>
          <p:cNvSpPr>
            <a:spLocks noGrp="1"/>
          </p:cNvSpPr>
          <p:nvPr>
            <p:ph type="ftr" sz="quarter" idx="3"/>
          </p:nvPr>
        </p:nvSpPr>
        <p:spPr/>
        <p:txBody>
          <a:bodyPr/>
          <a:lstStyle/>
          <a:p>
            <a:r>
              <a:rPr lang="en-US" dirty="0"/>
              <a:t>2025 NMRA National Convention</a:t>
            </a:r>
          </a:p>
        </p:txBody>
      </p:sp>
      <p:graphicFrame>
        <p:nvGraphicFramePr>
          <p:cNvPr id="13" name="Table 12">
            <a:extLst>
              <a:ext uri="{FF2B5EF4-FFF2-40B4-BE49-F238E27FC236}">
                <a16:creationId xmlns:a16="http://schemas.microsoft.com/office/drawing/2014/main" id="{D7F7FB26-350A-2006-88B8-4A3B5A494AA4}"/>
              </a:ext>
            </a:extLst>
          </p:cNvPr>
          <p:cNvGraphicFramePr>
            <a:graphicFrameLocks noGrp="1"/>
          </p:cNvGraphicFramePr>
          <p:nvPr>
            <p:extLst>
              <p:ext uri="{D42A27DB-BD31-4B8C-83A1-F6EECF244321}">
                <p14:modId xmlns:p14="http://schemas.microsoft.com/office/powerpoint/2010/main" val="3849686980"/>
              </p:ext>
            </p:extLst>
          </p:nvPr>
        </p:nvGraphicFramePr>
        <p:xfrm>
          <a:off x="306196" y="1015365"/>
          <a:ext cx="11180952" cy="1371600"/>
        </p:xfrm>
        <a:graphic>
          <a:graphicData uri="http://schemas.openxmlformats.org/drawingml/2006/table">
            <a:tbl>
              <a:tblPr firstRow="1" bandRow="1">
                <a:tableStyleId>{5C22544A-7EE6-4342-B048-85BDC9FD1C3A}</a:tableStyleId>
              </a:tblPr>
              <a:tblGrid>
                <a:gridCol w="3726984">
                  <a:extLst>
                    <a:ext uri="{9D8B030D-6E8A-4147-A177-3AD203B41FA5}">
                      <a16:colId xmlns:a16="http://schemas.microsoft.com/office/drawing/2014/main" val="20000"/>
                    </a:ext>
                  </a:extLst>
                </a:gridCol>
                <a:gridCol w="2015195">
                  <a:extLst>
                    <a:ext uri="{9D8B030D-6E8A-4147-A177-3AD203B41FA5}">
                      <a16:colId xmlns:a16="http://schemas.microsoft.com/office/drawing/2014/main" val="20001"/>
                    </a:ext>
                  </a:extLst>
                </a:gridCol>
                <a:gridCol w="5438773">
                  <a:extLst>
                    <a:ext uri="{9D8B030D-6E8A-4147-A177-3AD203B41FA5}">
                      <a16:colId xmlns:a16="http://schemas.microsoft.com/office/drawing/2014/main" val="20002"/>
                    </a:ext>
                  </a:extLst>
                </a:gridCol>
              </a:tblGrid>
              <a:tr h="342900">
                <a:tc>
                  <a:txBody>
                    <a:bodyPr/>
                    <a:lstStyle/>
                    <a:p>
                      <a:pPr>
                        <a:defRPr sz="1400"/>
                      </a:pPr>
                      <a:r>
                        <a:rPr dirty="0"/>
                        <a:t>Model</a:t>
                      </a:r>
                    </a:p>
                  </a:txBody>
                  <a:tcPr/>
                </a:tc>
                <a:tc>
                  <a:txBody>
                    <a:bodyPr/>
                    <a:lstStyle/>
                    <a:p>
                      <a:pPr>
                        <a:defRPr sz="1400"/>
                      </a:pPr>
                      <a:r>
                        <a:rPr dirty="0"/>
                        <a:t>Available To</a:t>
                      </a:r>
                    </a:p>
                  </a:txBody>
                  <a:tcPr/>
                </a:tc>
                <a:tc>
                  <a:txBody>
                    <a:bodyPr/>
                    <a:lstStyle/>
                    <a:p>
                      <a:pPr>
                        <a:defRPr sz="1400"/>
                      </a:pPr>
                      <a:r>
                        <a:rPr dirty="0"/>
                        <a:t>Strengths</a:t>
                      </a:r>
                    </a:p>
                  </a:txBody>
                  <a:tcPr/>
                </a:tc>
                <a:extLst>
                  <a:ext uri="{0D108BD9-81ED-4DB2-BD59-A6C34878D82A}">
                    <a16:rowId xmlns:a16="http://schemas.microsoft.com/office/drawing/2014/main" val="10000"/>
                  </a:ext>
                </a:extLst>
              </a:tr>
              <a:tr h="342900">
                <a:tc>
                  <a:txBody>
                    <a:bodyPr/>
                    <a:lstStyle/>
                    <a:p>
                      <a:pPr>
                        <a:defRPr sz="1400"/>
                      </a:pPr>
                      <a:r>
                        <a:rPr dirty="0"/>
                        <a:t>GPT-3.5</a:t>
                      </a:r>
                    </a:p>
                  </a:txBody>
                  <a:tcPr/>
                </a:tc>
                <a:tc>
                  <a:txBody>
                    <a:bodyPr/>
                    <a:lstStyle/>
                    <a:p>
                      <a:pPr>
                        <a:defRPr sz="1400"/>
                      </a:pPr>
                      <a:r>
                        <a:rPr dirty="0"/>
                        <a:t>Free &amp; Plus</a:t>
                      </a:r>
                    </a:p>
                  </a:txBody>
                  <a:tcPr/>
                </a:tc>
                <a:tc>
                  <a:txBody>
                    <a:bodyPr/>
                    <a:lstStyle/>
                    <a:p>
                      <a:pPr>
                        <a:defRPr sz="1400"/>
                      </a:pPr>
                      <a:r>
                        <a:rPr dirty="0"/>
                        <a:t>Fast and lightweight. Great for simple Q&amp;A and writing.</a:t>
                      </a:r>
                    </a:p>
                  </a:txBody>
                  <a:tcPr/>
                </a:tc>
                <a:extLst>
                  <a:ext uri="{0D108BD9-81ED-4DB2-BD59-A6C34878D82A}">
                    <a16:rowId xmlns:a16="http://schemas.microsoft.com/office/drawing/2014/main" val="10001"/>
                  </a:ext>
                </a:extLst>
              </a:tr>
              <a:tr h="342900">
                <a:tc>
                  <a:txBody>
                    <a:bodyPr/>
                    <a:lstStyle/>
                    <a:p>
                      <a:pPr>
                        <a:defRPr sz="1400"/>
                      </a:pPr>
                      <a:r>
                        <a:rPr dirty="0"/>
                        <a:t>GPT-4o</a:t>
                      </a:r>
                    </a:p>
                  </a:txBody>
                  <a:tcPr/>
                </a:tc>
                <a:tc>
                  <a:txBody>
                    <a:bodyPr/>
                    <a:lstStyle/>
                    <a:p>
                      <a:pPr>
                        <a:defRPr sz="1400"/>
                      </a:pPr>
                      <a:r>
                        <a:rPr dirty="0"/>
                        <a:t>Plus only</a:t>
                      </a:r>
                    </a:p>
                  </a:txBody>
                  <a:tcPr/>
                </a:tc>
                <a:tc>
                  <a:txBody>
                    <a:bodyPr/>
                    <a:lstStyle/>
                    <a:p>
                      <a:pPr>
                        <a:defRPr sz="1400"/>
                      </a:pPr>
                      <a:r>
                        <a:rPr dirty="0"/>
                        <a:t>Latest, fastest, most accurate. Multimodal (text + image + audio).</a:t>
                      </a:r>
                    </a:p>
                  </a:txBody>
                  <a:tcPr/>
                </a:tc>
                <a:extLst>
                  <a:ext uri="{0D108BD9-81ED-4DB2-BD59-A6C34878D82A}">
                    <a16:rowId xmlns:a16="http://schemas.microsoft.com/office/drawing/2014/main" val="10002"/>
                  </a:ext>
                </a:extLst>
              </a:tr>
              <a:tr h="342900">
                <a:tc>
                  <a:txBody>
                    <a:bodyPr/>
                    <a:lstStyle/>
                    <a:p>
                      <a:pPr>
                        <a:defRPr sz="1400"/>
                      </a:pPr>
                      <a:r>
                        <a:rPr dirty="0"/>
                        <a:t>GPT-4o mini</a:t>
                      </a:r>
                    </a:p>
                  </a:txBody>
                  <a:tcPr/>
                </a:tc>
                <a:tc>
                  <a:txBody>
                    <a:bodyPr/>
                    <a:lstStyle/>
                    <a:p>
                      <a:pPr>
                        <a:defRPr sz="1400"/>
                      </a:pPr>
                      <a:r>
                        <a:rPr dirty="0"/>
                        <a:t>Plus only (optional)</a:t>
                      </a:r>
                    </a:p>
                  </a:txBody>
                  <a:tcPr/>
                </a:tc>
                <a:tc>
                  <a:txBody>
                    <a:bodyPr/>
                    <a:lstStyle/>
                    <a:p>
                      <a:pPr>
                        <a:defRPr sz="1400"/>
                      </a:pPr>
                      <a:r>
                        <a:rPr dirty="0"/>
                        <a:t>Lighter, faster variant. Good for quick tasks.</a:t>
                      </a:r>
                    </a:p>
                  </a:txBody>
                  <a:tcPr/>
                </a:tc>
                <a:extLst>
                  <a:ext uri="{0D108BD9-81ED-4DB2-BD59-A6C34878D82A}">
                    <a16:rowId xmlns:a16="http://schemas.microsoft.com/office/drawing/2014/main" val="10003"/>
                  </a:ext>
                </a:extLst>
              </a:tr>
            </a:tbl>
          </a:graphicData>
        </a:graphic>
      </p:graphicFrame>
      <p:graphicFrame>
        <p:nvGraphicFramePr>
          <p:cNvPr id="15" name="Table 14">
            <a:extLst>
              <a:ext uri="{FF2B5EF4-FFF2-40B4-BE49-F238E27FC236}">
                <a16:creationId xmlns:a16="http://schemas.microsoft.com/office/drawing/2014/main" id="{E0151322-FDDC-54F4-F422-986AF7B9A06B}"/>
              </a:ext>
            </a:extLst>
          </p:cNvPr>
          <p:cNvGraphicFramePr>
            <a:graphicFrameLocks noGrp="1"/>
          </p:cNvGraphicFramePr>
          <p:nvPr>
            <p:extLst>
              <p:ext uri="{D42A27DB-BD31-4B8C-83A1-F6EECF244321}">
                <p14:modId xmlns:p14="http://schemas.microsoft.com/office/powerpoint/2010/main" val="2814731189"/>
              </p:ext>
            </p:extLst>
          </p:nvPr>
        </p:nvGraphicFramePr>
        <p:xfrm>
          <a:off x="306196" y="3270376"/>
          <a:ext cx="11180952" cy="2286000"/>
        </p:xfrm>
        <a:graphic>
          <a:graphicData uri="http://schemas.openxmlformats.org/drawingml/2006/table">
            <a:tbl>
              <a:tblPr firstRow="1" bandRow="1">
                <a:tableStyleId>{5C22544A-7EE6-4342-B048-85BDC9FD1C3A}</a:tableStyleId>
              </a:tblPr>
              <a:tblGrid>
                <a:gridCol w="3726984">
                  <a:extLst>
                    <a:ext uri="{9D8B030D-6E8A-4147-A177-3AD203B41FA5}">
                      <a16:colId xmlns:a16="http://schemas.microsoft.com/office/drawing/2014/main" val="20000"/>
                    </a:ext>
                  </a:extLst>
                </a:gridCol>
                <a:gridCol w="1996145">
                  <a:extLst>
                    <a:ext uri="{9D8B030D-6E8A-4147-A177-3AD203B41FA5}">
                      <a16:colId xmlns:a16="http://schemas.microsoft.com/office/drawing/2014/main" val="20001"/>
                    </a:ext>
                  </a:extLst>
                </a:gridCol>
                <a:gridCol w="5457823">
                  <a:extLst>
                    <a:ext uri="{9D8B030D-6E8A-4147-A177-3AD203B41FA5}">
                      <a16:colId xmlns:a16="http://schemas.microsoft.com/office/drawing/2014/main" val="20002"/>
                    </a:ext>
                  </a:extLst>
                </a:gridCol>
              </a:tblGrid>
              <a:tr h="381000">
                <a:tc>
                  <a:txBody>
                    <a:bodyPr/>
                    <a:lstStyle/>
                    <a:p>
                      <a:pPr>
                        <a:defRPr sz="1400"/>
                      </a:pPr>
                      <a:r>
                        <a:rPr dirty="0"/>
                        <a:t>Task</a:t>
                      </a:r>
                    </a:p>
                  </a:txBody>
                  <a:tcPr/>
                </a:tc>
                <a:tc>
                  <a:txBody>
                    <a:bodyPr/>
                    <a:lstStyle/>
                    <a:p>
                      <a:pPr>
                        <a:defRPr sz="1400"/>
                      </a:pPr>
                      <a:r>
                        <a:rPr dirty="0"/>
                        <a:t>Best Model</a:t>
                      </a:r>
                    </a:p>
                  </a:txBody>
                  <a:tcPr/>
                </a:tc>
                <a:tc>
                  <a:txBody>
                    <a:bodyPr/>
                    <a:lstStyle/>
                    <a:p>
                      <a:pPr>
                        <a:defRPr sz="1400"/>
                      </a:pPr>
                      <a:r>
                        <a:rPr dirty="0"/>
                        <a:t>Why</a:t>
                      </a:r>
                    </a:p>
                  </a:txBody>
                  <a:tcPr/>
                </a:tc>
                <a:extLst>
                  <a:ext uri="{0D108BD9-81ED-4DB2-BD59-A6C34878D82A}">
                    <a16:rowId xmlns:a16="http://schemas.microsoft.com/office/drawing/2014/main" val="10000"/>
                  </a:ext>
                </a:extLst>
              </a:tr>
              <a:tr h="381000">
                <a:tc>
                  <a:txBody>
                    <a:bodyPr/>
                    <a:lstStyle/>
                    <a:p>
                      <a:pPr>
                        <a:defRPr sz="1400"/>
                      </a:pPr>
                      <a:r>
                        <a:rPr dirty="0"/>
                        <a:t>Planning a layout</a:t>
                      </a:r>
                    </a:p>
                  </a:txBody>
                  <a:tcPr/>
                </a:tc>
                <a:tc>
                  <a:txBody>
                    <a:bodyPr/>
                    <a:lstStyle/>
                    <a:p>
                      <a:pPr>
                        <a:defRPr sz="1400"/>
                      </a:pPr>
                      <a:r>
                        <a:rPr dirty="0"/>
                        <a:t>GPT-3.5</a:t>
                      </a:r>
                    </a:p>
                  </a:txBody>
                  <a:tcPr/>
                </a:tc>
                <a:tc>
                  <a:txBody>
                    <a:bodyPr/>
                    <a:lstStyle/>
                    <a:p>
                      <a:pPr>
                        <a:defRPr sz="1400"/>
                      </a:pPr>
                      <a:r>
                        <a:rPr dirty="0"/>
                        <a:t>Fast and free</a:t>
                      </a:r>
                    </a:p>
                  </a:txBody>
                  <a:tcPr/>
                </a:tc>
                <a:extLst>
                  <a:ext uri="{0D108BD9-81ED-4DB2-BD59-A6C34878D82A}">
                    <a16:rowId xmlns:a16="http://schemas.microsoft.com/office/drawing/2014/main" val="10001"/>
                  </a:ext>
                </a:extLst>
              </a:tr>
              <a:tr h="381000">
                <a:tc>
                  <a:txBody>
                    <a:bodyPr/>
                    <a:lstStyle/>
                    <a:p>
                      <a:pPr>
                        <a:defRPr sz="1400"/>
                      </a:pPr>
                      <a:r>
                        <a:rPr dirty="0"/>
                        <a:t>Uploading layout photos</a:t>
                      </a:r>
                    </a:p>
                  </a:txBody>
                  <a:tcPr/>
                </a:tc>
                <a:tc>
                  <a:txBody>
                    <a:bodyPr/>
                    <a:lstStyle/>
                    <a:p>
                      <a:pPr>
                        <a:defRPr sz="1400"/>
                      </a:pPr>
                      <a:r>
                        <a:rPr dirty="0"/>
                        <a:t>GPT-4o</a:t>
                      </a:r>
                    </a:p>
                  </a:txBody>
                  <a:tcPr/>
                </a:tc>
                <a:tc>
                  <a:txBody>
                    <a:bodyPr/>
                    <a:lstStyle/>
                    <a:p>
                      <a:pPr>
                        <a:defRPr sz="1400"/>
                      </a:pPr>
                      <a:r>
                        <a:rPr dirty="0"/>
                        <a:t>Only model with image understanding</a:t>
                      </a:r>
                    </a:p>
                  </a:txBody>
                  <a:tcPr/>
                </a:tc>
                <a:extLst>
                  <a:ext uri="{0D108BD9-81ED-4DB2-BD59-A6C34878D82A}">
                    <a16:rowId xmlns:a16="http://schemas.microsoft.com/office/drawing/2014/main" val="10002"/>
                  </a:ext>
                </a:extLst>
              </a:tr>
              <a:tr h="381000">
                <a:tc>
                  <a:txBody>
                    <a:bodyPr/>
                    <a:lstStyle/>
                    <a:p>
                      <a:pPr>
                        <a:defRPr sz="1400"/>
                      </a:pPr>
                      <a:r>
                        <a:rPr dirty="0"/>
                        <a:t>Writing newsletters/blogs</a:t>
                      </a:r>
                    </a:p>
                  </a:txBody>
                  <a:tcPr/>
                </a:tc>
                <a:tc>
                  <a:txBody>
                    <a:bodyPr/>
                    <a:lstStyle/>
                    <a:p>
                      <a:pPr>
                        <a:defRPr sz="1400"/>
                      </a:pPr>
                      <a:r>
                        <a:rPr dirty="0"/>
                        <a:t>GPT-3.5 or 4o</a:t>
                      </a:r>
                    </a:p>
                  </a:txBody>
                  <a:tcPr/>
                </a:tc>
                <a:tc>
                  <a:txBody>
                    <a:bodyPr/>
                    <a:lstStyle/>
                    <a:p>
                      <a:pPr>
                        <a:defRPr sz="1400"/>
                      </a:pPr>
                      <a:r>
                        <a:rPr dirty="0"/>
                        <a:t>3.5 is fine; 4o adds polish</a:t>
                      </a:r>
                    </a:p>
                  </a:txBody>
                  <a:tcPr/>
                </a:tc>
                <a:extLst>
                  <a:ext uri="{0D108BD9-81ED-4DB2-BD59-A6C34878D82A}">
                    <a16:rowId xmlns:a16="http://schemas.microsoft.com/office/drawing/2014/main" val="10003"/>
                  </a:ext>
                </a:extLst>
              </a:tr>
              <a:tr h="381000">
                <a:tc>
                  <a:txBody>
                    <a:bodyPr/>
                    <a:lstStyle/>
                    <a:p>
                      <a:pPr>
                        <a:defRPr sz="1400"/>
                      </a:pPr>
                      <a:r>
                        <a:rPr dirty="0"/>
                        <a:t>Troubleshooting electronics</a:t>
                      </a:r>
                    </a:p>
                  </a:txBody>
                  <a:tcPr/>
                </a:tc>
                <a:tc>
                  <a:txBody>
                    <a:bodyPr/>
                    <a:lstStyle/>
                    <a:p>
                      <a:pPr>
                        <a:defRPr sz="1400"/>
                      </a:pPr>
                      <a:r>
                        <a:rPr dirty="0"/>
                        <a:t>GPT-4o</a:t>
                      </a:r>
                    </a:p>
                  </a:txBody>
                  <a:tcPr/>
                </a:tc>
                <a:tc>
                  <a:txBody>
                    <a:bodyPr/>
                    <a:lstStyle/>
                    <a:p>
                      <a:pPr>
                        <a:defRPr sz="1400"/>
                      </a:pPr>
                      <a:r>
                        <a:rPr dirty="0"/>
                        <a:t>Handles schematics/images, more technical</a:t>
                      </a:r>
                    </a:p>
                  </a:txBody>
                  <a:tcPr/>
                </a:tc>
                <a:extLst>
                  <a:ext uri="{0D108BD9-81ED-4DB2-BD59-A6C34878D82A}">
                    <a16:rowId xmlns:a16="http://schemas.microsoft.com/office/drawing/2014/main" val="10004"/>
                  </a:ext>
                </a:extLst>
              </a:tr>
              <a:tr h="381000">
                <a:tc>
                  <a:txBody>
                    <a:bodyPr/>
                    <a:lstStyle/>
                    <a:p>
                      <a:pPr>
                        <a:defRPr sz="1400"/>
                      </a:pPr>
                      <a:r>
                        <a:rPr dirty="0"/>
                        <a:t>Arduino code help</a:t>
                      </a:r>
                    </a:p>
                  </a:txBody>
                  <a:tcPr/>
                </a:tc>
                <a:tc>
                  <a:txBody>
                    <a:bodyPr/>
                    <a:lstStyle/>
                    <a:p>
                      <a:pPr>
                        <a:defRPr sz="1400"/>
                      </a:pPr>
                      <a:r>
                        <a:rPr dirty="0"/>
                        <a:t>GPT-4o mini</a:t>
                      </a:r>
                    </a:p>
                  </a:txBody>
                  <a:tcPr/>
                </a:tc>
                <a:tc>
                  <a:txBody>
                    <a:bodyPr/>
                    <a:lstStyle/>
                    <a:p>
                      <a:pPr>
                        <a:defRPr sz="1400"/>
                      </a:pPr>
                      <a:r>
                        <a:rPr dirty="0"/>
                        <a:t>Fast, small answers</a:t>
                      </a:r>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5557185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01E02F1-9F1E-5C88-2BB7-B0E6E6F897AE}"/>
              </a:ext>
            </a:extLst>
          </p:cNvPr>
          <p:cNvSpPr>
            <a:spLocks noGrp="1"/>
          </p:cNvSpPr>
          <p:nvPr>
            <p:ph type="sldNum" sz="quarter" idx="4"/>
          </p:nvPr>
        </p:nvSpPr>
        <p:spPr>
          <a:xfrm>
            <a:off x="192384" y="6264825"/>
            <a:ext cx="811019" cy="503578"/>
          </a:xfrm>
        </p:spPr>
        <p:txBody>
          <a:bodyPr/>
          <a:lstStyle/>
          <a:p>
            <a:fld id="{A66A5F3A-8858-4907-B232-55DBE7BD5DF7}" type="slidenum">
              <a:rPr lang="en-US" smtClean="0"/>
              <a:pPr/>
              <a:t>18</a:t>
            </a:fld>
            <a:endParaRPr lang="en-US" dirty="0"/>
          </a:p>
        </p:txBody>
      </p:sp>
      <p:sp>
        <p:nvSpPr>
          <p:cNvPr id="3" name="Title 1">
            <a:extLst>
              <a:ext uri="{FF2B5EF4-FFF2-40B4-BE49-F238E27FC236}">
                <a16:creationId xmlns:a16="http://schemas.microsoft.com/office/drawing/2014/main" id="{C4E84465-CA89-1B5D-DA2A-CC9368E940FB}"/>
              </a:ext>
            </a:extLst>
          </p:cNvPr>
          <p:cNvSpPr txBox="1">
            <a:spLocks/>
          </p:cNvSpPr>
          <p:nvPr/>
        </p:nvSpPr>
        <p:spPr>
          <a:xfrm>
            <a:off x="294519" y="2181025"/>
            <a:ext cx="9605962" cy="7397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r>
              <a:rPr lang="en-US" sz="3600" dirty="0"/>
              <a:t>CUSTOM GPTs</a:t>
            </a:r>
          </a:p>
        </p:txBody>
      </p:sp>
      <p:sp>
        <p:nvSpPr>
          <p:cNvPr id="4" name="Date Placeholder 3">
            <a:extLst>
              <a:ext uri="{FF2B5EF4-FFF2-40B4-BE49-F238E27FC236}">
                <a16:creationId xmlns:a16="http://schemas.microsoft.com/office/drawing/2014/main" id="{F87CA363-C6F5-BAAF-D6E0-B2A29986DF31}"/>
              </a:ext>
            </a:extLst>
          </p:cNvPr>
          <p:cNvSpPr>
            <a:spLocks noGrp="1"/>
          </p:cNvSpPr>
          <p:nvPr>
            <p:ph type="dt" sz="half" idx="2"/>
          </p:nvPr>
        </p:nvSpPr>
        <p:spPr/>
        <p:txBody>
          <a:bodyPr/>
          <a:lstStyle/>
          <a:p>
            <a:r>
              <a:rPr lang="en-US" dirty="0"/>
              <a:t>7/15/2025</a:t>
            </a:r>
          </a:p>
        </p:txBody>
      </p:sp>
      <p:sp>
        <p:nvSpPr>
          <p:cNvPr id="5" name="Footer Placeholder 4">
            <a:extLst>
              <a:ext uri="{FF2B5EF4-FFF2-40B4-BE49-F238E27FC236}">
                <a16:creationId xmlns:a16="http://schemas.microsoft.com/office/drawing/2014/main" id="{06721F09-6057-D732-2C23-B154C1D97EEE}"/>
              </a:ext>
            </a:extLst>
          </p:cNvPr>
          <p:cNvSpPr>
            <a:spLocks noGrp="1"/>
          </p:cNvSpPr>
          <p:nvPr>
            <p:ph type="ftr" sz="quarter" idx="3"/>
          </p:nvPr>
        </p:nvSpPr>
        <p:spPr/>
        <p:txBody>
          <a:bodyPr/>
          <a:lstStyle/>
          <a:p>
            <a:r>
              <a:rPr lang="en-US" dirty="0"/>
              <a:t>2025 NMRA National Convention</a:t>
            </a:r>
          </a:p>
        </p:txBody>
      </p:sp>
    </p:spTree>
    <p:extLst>
      <p:ext uri="{BB962C8B-B14F-4D97-AF65-F5344CB8AC3E}">
        <p14:creationId xmlns:p14="http://schemas.microsoft.com/office/powerpoint/2010/main" val="3497721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4980817-AD0C-8AA8-5583-41562B503602}"/>
              </a:ext>
            </a:extLst>
          </p:cNvPr>
          <p:cNvSpPr>
            <a:spLocks noGrp="1"/>
          </p:cNvSpPr>
          <p:nvPr>
            <p:ph type="sldNum" sz="quarter" idx="4"/>
          </p:nvPr>
        </p:nvSpPr>
        <p:spPr>
          <a:xfrm>
            <a:off x="192384" y="6264825"/>
            <a:ext cx="811019" cy="503578"/>
          </a:xfrm>
        </p:spPr>
        <p:txBody>
          <a:bodyPr/>
          <a:lstStyle/>
          <a:p>
            <a:fld id="{A66A5F3A-8858-4907-B232-55DBE7BD5DF7}" type="slidenum">
              <a:rPr lang="en-US" smtClean="0"/>
              <a:pPr/>
              <a:t>19</a:t>
            </a:fld>
            <a:endParaRPr lang="en-US" dirty="0"/>
          </a:p>
        </p:txBody>
      </p:sp>
      <p:pic>
        <p:nvPicPr>
          <p:cNvPr id="4" name="Picture 3">
            <a:extLst>
              <a:ext uri="{FF2B5EF4-FFF2-40B4-BE49-F238E27FC236}">
                <a16:creationId xmlns:a16="http://schemas.microsoft.com/office/drawing/2014/main" id="{B2FED34B-BDED-C7B9-51D4-C056F994042D}"/>
              </a:ext>
            </a:extLst>
          </p:cNvPr>
          <p:cNvPicPr>
            <a:picLocks noChangeAspect="1"/>
          </p:cNvPicPr>
          <p:nvPr/>
        </p:nvPicPr>
        <p:blipFill>
          <a:blip r:embed="rId2"/>
          <a:stretch>
            <a:fillRect/>
          </a:stretch>
        </p:blipFill>
        <p:spPr>
          <a:xfrm>
            <a:off x="0" y="1169192"/>
            <a:ext cx="12192000" cy="4519615"/>
          </a:xfrm>
          <a:prstGeom prst="rect">
            <a:avLst/>
          </a:prstGeom>
        </p:spPr>
      </p:pic>
      <p:sp>
        <p:nvSpPr>
          <p:cNvPr id="5" name="Title 1">
            <a:extLst>
              <a:ext uri="{FF2B5EF4-FFF2-40B4-BE49-F238E27FC236}">
                <a16:creationId xmlns:a16="http://schemas.microsoft.com/office/drawing/2014/main" id="{6446CB21-9975-FDBF-9994-978F7EDDECAB}"/>
              </a:ext>
            </a:extLst>
          </p:cNvPr>
          <p:cNvSpPr txBox="1">
            <a:spLocks/>
          </p:cNvSpPr>
          <p:nvPr/>
        </p:nvSpPr>
        <p:spPr>
          <a:xfrm>
            <a:off x="159437" y="61279"/>
            <a:ext cx="9605962" cy="7397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r>
              <a:rPr lang="en-US" sz="3600" dirty="0"/>
              <a:t>CHATGPT PLUS: Custom GPT</a:t>
            </a:r>
          </a:p>
        </p:txBody>
      </p:sp>
      <p:sp>
        <p:nvSpPr>
          <p:cNvPr id="6" name="Speech Bubble: Rectangle with Corners Rounded 5">
            <a:extLst>
              <a:ext uri="{FF2B5EF4-FFF2-40B4-BE49-F238E27FC236}">
                <a16:creationId xmlns:a16="http://schemas.microsoft.com/office/drawing/2014/main" id="{A285B470-6339-41F6-0AFC-A1DBCBB974F8}"/>
              </a:ext>
            </a:extLst>
          </p:cNvPr>
          <p:cNvSpPr/>
          <p:nvPr/>
        </p:nvSpPr>
        <p:spPr>
          <a:xfrm>
            <a:off x="8115109" y="221177"/>
            <a:ext cx="1998277" cy="867850"/>
          </a:xfrm>
          <a:prstGeom prst="wedgeRoundRectCallout">
            <a:avLst>
              <a:gd name="adj1" fmla="val 93490"/>
              <a:gd name="adj2" fmla="val 119997"/>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Train your own model and share with others</a:t>
            </a:r>
          </a:p>
        </p:txBody>
      </p:sp>
      <p:sp>
        <p:nvSpPr>
          <p:cNvPr id="7" name="Speech Bubble: Rectangle with Corners Rounded 6">
            <a:extLst>
              <a:ext uri="{FF2B5EF4-FFF2-40B4-BE49-F238E27FC236}">
                <a16:creationId xmlns:a16="http://schemas.microsoft.com/office/drawing/2014/main" id="{513A4BE8-9572-EDE0-BA4B-861444689C7C}"/>
              </a:ext>
            </a:extLst>
          </p:cNvPr>
          <p:cNvSpPr/>
          <p:nvPr/>
        </p:nvSpPr>
        <p:spPr>
          <a:xfrm>
            <a:off x="606175" y="3231512"/>
            <a:ext cx="3236509" cy="394974"/>
          </a:xfrm>
          <a:prstGeom prst="wedgeRoundRectCallout">
            <a:avLst>
              <a:gd name="adj1" fmla="val 89890"/>
              <a:gd name="adj2" fmla="val -113223"/>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Library of existing GPT models</a:t>
            </a:r>
          </a:p>
        </p:txBody>
      </p:sp>
      <p:sp>
        <p:nvSpPr>
          <p:cNvPr id="8" name="Speech Bubble: Rectangle with Corners Rounded 7">
            <a:extLst>
              <a:ext uri="{FF2B5EF4-FFF2-40B4-BE49-F238E27FC236}">
                <a16:creationId xmlns:a16="http://schemas.microsoft.com/office/drawing/2014/main" id="{EC1E6635-5B18-274E-0353-3CAF31CAC968}"/>
              </a:ext>
            </a:extLst>
          </p:cNvPr>
          <p:cNvSpPr/>
          <p:nvPr/>
        </p:nvSpPr>
        <p:spPr>
          <a:xfrm>
            <a:off x="1320189" y="2454964"/>
            <a:ext cx="2839281" cy="394974"/>
          </a:xfrm>
          <a:prstGeom prst="wedgeRoundRectCallout">
            <a:avLst>
              <a:gd name="adj1" fmla="val -60281"/>
              <a:gd name="adj2" fmla="val -79406"/>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Work with multiple GPTs</a:t>
            </a:r>
          </a:p>
        </p:txBody>
      </p:sp>
      <p:sp>
        <p:nvSpPr>
          <p:cNvPr id="3" name="Date Placeholder 2">
            <a:extLst>
              <a:ext uri="{FF2B5EF4-FFF2-40B4-BE49-F238E27FC236}">
                <a16:creationId xmlns:a16="http://schemas.microsoft.com/office/drawing/2014/main" id="{91A94C6E-7039-3E00-F41A-538981CF1763}"/>
              </a:ext>
            </a:extLst>
          </p:cNvPr>
          <p:cNvSpPr>
            <a:spLocks noGrp="1"/>
          </p:cNvSpPr>
          <p:nvPr>
            <p:ph type="dt" sz="half" idx="2"/>
          </p:nvPr>
        </p:nvSpPr>
        <p:spPr/>
        <p:txBody>
          <a:bodyPr/>
          <a:lstStyle/>
          <a:p>
            <a:r>
              <a:rPr lang="en-US" dirty="0"/>
              <a:t>7/15/2025</a:t>
            </a:r>
          </a:p>
        </p:txBody>
      </p:sp>
      <p:sp>
        <p:nvSpPr>
          <p:cNvPr id="9" name="Footer Placeholder 8">
            <a:extLst>
              <a:ext uri="{FF2B5EF4-FFF2-40B4-BE49-F238E27FC236}">
                <a16:creationId xmlns:a16="http://schemas.microsoft.com/office/drawing/2014/main" id="{9D3E05D3-67D0-C450-23E0-383119E25A6C}"/>
              </a:ext>
            </a:extLst>
          </p:cNvPr>
          <p:cNvSpPr>
            <a:spLocks noGrp="1"/>
          </p:cNvSpPr>
          <p:nvPr>
            <p:ph type="ftr" sz="quarter" idx="3"/>
          </p:nvPr>
        </p:nvSpPr>
        <p:spPr/>
        <p:txBody>
          <a:bodyPr/>
          <a:lstStyle/>
          <a:p>
            <a:r>
              <a:rPr lang="en-US" dirty="0"/>
              <a:t>2025 NMRA National Convention</a:t>
            </a:r>
          </a:p>
        </p:txBody>
      </p:sp>
    </p:spTree>
    <p:extLst>
      <p:ext uri="{BB962C8B-B14F-4D97-AF65-F5344CB8AC3E}">
        <p14:creationId xmlns:p14="http://schemas.microsoft.com/office/powerpoint/2010/main" val="31274863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60CD9A5-0E03-BEE9-C9E5-6238847D6383}"/>
              </a:ext>
            </a:extLst>
          </p:cNvPr>
          <p:cNvSpPr>
            <a:spLocks noGrp="1"/>
          </p:cNvSpPr>
          <p:nvPr>
            <p:ph type="sldNum" sz="quarter" idx="4"/>
          </p:nvPr>
        </p:nvSpPr>
        <p:spPr>
          <a:xfrm>
            <a:off x="192384" y="6264825"/>
            <a:ext cx="811019" cy="503578"/>
          </a:xfrm>
        </p:spPr>
        <p:txBody>
          <a:bodyPr/>
          <a:lstStyle/>
          <a:p>
            <a:fld id="{A66A5F3A-8858-4907-B232-55DBE7BD5DF7}" type="slidenum">
              <a:rPr lang="en-US" smtClean="0"/>
              <a:t>2</a:t>
            </a:fld>
            <a:endParaRPr lang="en-US" dirty="0"/>
          </a:p>
        </p:txBody>
      </p:sp>
      <p:sp>
        <p:nvSpPr>
          <p:cNvPr id="2" name="Title 1">
            <a:extLst>
              <a:ext uri="{FF2B5EF4-FFF2-40B4-BE49-F238E27FC236}">
                <a16:creationId xmlns:a16="http://schemas.microsoft.com/office/drawing/2014/main" id="{0EC0C01A-1C53-F58E-395B-8C0EDBB862C4}"/>
              </a:ext>
            </a:extLst>
          </p:cNvPr>
          <p:cNvSpPr>
            <a:spLocks noGrp="1"/>
          </p:cNvSpPr>
          <p:nvPr>
            <p:ph type="title" idx="4294967295"/>
          </p:nvPr>
        </p:nvSpPr>
        <p:spPr>
          <a:xfrm>
            <a:off x="91005" y="89598"/>
            <a:ext cx="9604375" cy="744416"/>
          </a:xfrm>
        </p:spPr>
        <p:txBody>
          <a:bodyPr vert="horz" lIns="91440" tIns="45720" rIns="91440" bIns="45720" rtlCol="0" anchor="ctr">
            <a:normAutofit/>
          </a:bodyPr>
          <a:lstStyle/>
          <a:p>
            <a:r>
              <a:rPr lang="en-US" sz="3600" dirty="0"/>
              <a:t>Agenda</a:t>
            </a:r>
          </a:p>
        </p:txBody>
      </p:sp>
      <p:sp>
        <p:nvSpPr>
          <p:cNvPr id="3" name="Content Placeholder 2">
            <a:extLst>
              <a:ext uri="{FF2B5EF4-FFF2-40B4-BE49-F238E27FC236}">
                <a16:creationId xmlns:a16="http://schemas.microsoft.com/office/drawing/2014/main" id="{AC3F0101-24D8-CCE9-0D00-4D33D5771488}"/>
              </a:ext>
            </a:extLst>
          </p:cNvPr>
          <p:cNvSpPr>
            <a:spLocks noGrp="1"/>
          </p:cNvSpPr>
          <p:nvPr>
            <p:ph idx="4294967295"/>
          </p:nvPr>
        </p:nvSpPr>
        <p:spPr>
          <a:xfrm>
            <a:off x="91006" y="834014"/>
            <a:ext cx="6179166" cy="5094513"/>
          </a:xfrm>
        </p:spPr>
        <p:txBody>
          <a:bodyPr>
            <a:normAutofit fontScale="47500" lnSpcReduction="20000"/>
          </a:bodyPr>
          <a:lstStyle/>
          <a:p>
            <a:r>
              <a:rPr lang="en-US" sz="2800" dirty="0"/>
              <a:t>How to Think About AI Tools</a:t>
            </a:r>
          </a:p>
          <a:p>
            <a:r>
              <a:rPr lang="en-US" sz="2800" dirty="0"/>
              <a:t>Why Use AI Tools</a:t>
            </a:r>
          </a:p>
          <a:p>
            <a:r>
              <a:rPr lang="en-US" sz="2800" dirty="0"/>
              <a:t>Why Choose ChatGPT Over Other AI Tools</a:t>
            </a:r>
          </a:p>
          <a:p>
            <a:r>
              <a:rPr lang="en-US" sz="2800" dirty="0"/>
              <a:t>Getting Access</a:t>
            </a:r>
          </a:p>
          <a:p>
            <a:r>
              <a:rPr lang="en-US" sz="2800" dirty="0"/>
              <a:t>Subscription Plans and Models</a:t>
            </a:r>
          </a:p>
          <a:p>
            <a:r>
              <a:rPr lang="en-US" sz="2800" dirty="0"/>
              <a:t>Custom GPTs</a:t>
            </a:r>
          </a:p>
          <a:p>
            <a:r>
              <a:rPr lang="en-US" sz="2800" dirty="0"/>
              <a:t>Working with Images</a:t>
            </a:r>
          </a:p>
          <a:p>
            <a:r>
              <a:rPr lang="en-US" sz="2800" dirty="0"/>
              <a:t>Prompting</a:t>
            </a:r>
          </a:p>
          <a:p>
            <a:r>
              <a:rPr lang="en-US" sz="2800" dirty="0"/>
              <a:t>Chat</a:t>
            </a:r>
          </a:p>
          <a:p>
            <a:r>
              <a:rPr lang="en-US" sz="2800" dirty="0"/>
              <a:t>Layout Planning</a:t>
            </a:r>
          </a:p>
          <a:p>
            <a:r>
              <a:rPr lang="en-US" sz="2800" dirty="0"/>
              <a:t>Operations Planning</a:t>
            </a:r>
          </a:p>
          <a:p>
            <a:r>
              <a:rPr lang="en-US" sz="2800" dirty="0"/>
              <a:t>Social Media</a:t>
            </a:r>
          </a:p>
          <a:p>
            <a:r>
              <a:rPr lang="en-US" sz="2800" dirty="0"/>
              <a:t>Electronics / Software</a:t>
            </a:r>
          </a:p>
          <a:p>
            <a:r>
              <a:rPr lang="en-US" sz="2800" dirty="0"/>
              <a:t>More Help…</a:t>
            </a:r>
          </a:p>
          <a:p>
            <a:r>
              <a:rPr lang="en-US" sz="2800" dirty="0"/>
              <a:t>Summary</a:t>
            </a:r>
          </a:p>
          <a:p>
            <a:endParaRPr lang="en-US" sz="2800" dirty="0"/>
          </a:p>
          <a:p>
            <a:pPr marL="0" indent="0">
              <a:buNone/>
            </a:pPr>
            <a:endParaRPr lang="en-US" dirty="0"/>
          </a:p>
        </p:txBody>
      </p:sp>
      <p:pic>
        <p:nvPicPr>
          <p:cNvPr id="11" name="Picture 10">
            <a:extLst>
              <a:ext uri="{FF2B5EF4-FFF2-40B4-BE49-F238E27FC236}">
                <a16:creationId xmlns:a16="http://schemas.microsoft.com/office/drawing/2014/main" id="{2D6DFACD-05BB-AB41-E9F9-6416FDB49F06}"/>
              </a:ext>
            </a:extLst>
          </p:cNvPr>
          <p:cNvPicPr>
            <a:picLocks noChangeAspect="1"/>
          </p:cNvPicPr>
          <p:nvPr/>
        </p:nvPicPr>
        <p:blipFill>
          <a:blip r:embed="rId2"/>
          <a:stretch>
            <a:fillRect/>
          </a:stretch>
        </p:blipFill>
        <p:spPr>
          <a:xfrm>
            <a:off x="6513816" y="560847"/>
            <a:ext cx="5494855" cy="5494855"/>
          </a:xfrm>
          <a:prstGeom prst="rect">
            <a:avLst/>
          </a:prstGeom>
        </p:spPr>
      </p:pic>
      <p:sp>
        <p:nvSpPr>
          <p:cNvPr id="5" name="Date Placeholder 4">
            <a:extLst>
              <a:ext uri="{FF2B5EF4-FFF2-40B4-BE49-F238E27FC236}">
                <a16:creationId xmlns:a16="http://schemas.microsoft.com/office/drawing/2014/main" id="{4BA640EA-F939-99C8-2E3B-630B51B2E3C6}"/>
              </a:ext>
            </a:extLst>
          </p:cNvPr>
          <p:cNvSpPr>
            <a:spLocks noGrp="1"/>
          </p:cNvSpPr>
          <p:nvPr>
            <p:ph type="dt" sz="half" idx="2"/>
          </p:nvPr>
        </p:nvSpPr>
        <p:spPr/>
        <p:txBody>
          <a:bodyPr/>
          <a:lstStyle/>
          <a:p>
            <a:r>
              <a:rPr lang="en-US" dirty="0"/>
              <a:t>7/15/2025</a:t>
            </a:r>
          </a:p>
        </p:txBody>
      </p:sp>
      <p:sp>
        <p:nvSpPr>
          <p:cNvPr id="7" name="Footer Placeholder 6">
            <a:extLst>
              <a:ext uri="{FF2B5EF4-FFF2-40B4-BE49-F238E27FC236}">
                <a16:creationId xmlns:a16="http://schemas.microsoft.com/office/drawing/2014/main" id="{4D8AFD99-35E0-648E-CBB9-CBEC3C0AFF36}"/>
              </a:ext>
            </a:extLst>
          </p:cNvPr>
          <p:cNvSpPr>
            <a:spLocks noGrp="1"/>
          </p:cNvSpPr>
          <p:nvPr>
            <p:ph type="ftr" sz="quarter" idx="3"/>
          </p:nvPr>
        </p:nvSpPr>
        <p:spPr/>
        <p:txBody>
          <a:bodyPr/>
          <a:lstStyle/>
          <a:p>
            <a:r>
              <a:rPr lang="en-US" dirty="0"/>
              <a:t>2025 NMRA National Convention</a:t>
            </a:r>
          </a:p>
        </p:txBody>
      </p:sp>
    </p:spTree>
    <p:extLst>
      <p:ext uri="{BB962C8B-B14F-4D97-AF65-F5344CB8AC3E}">
        <p14:creationId xmlns:p14="http://schemas.microsoft.com/office/powerpoint/2010/main" val="35912697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048AC30-DA4F-E566-4793-ACE282FF3931}"/>
              </a:ext>
            </a:extLst>
          </p:cNvPr>
          <p:cNvSpPr>
            <a:spLocks noGrp="1"/>
          </p:cNvSpPr>
          <p:nvPr>
            <p:ph type="sldNum" sz="quarter" idx="4"/>
          </p:nvPr>
        </p:nvSpPr>
        <p:spPr>
          <a:xfrm>
            <a:off x="192384" y="6264825"/>
            <a:ext cx="811019" cy="503578"/>
          </a:xfrm>
        </p:spPr>
        <p:txBody>
          <a:bodyPr/>
          <a:lstStyle/>
          <a:p>
            <a:fld id="{A66A5F3A-8858-4907-B232-55DBE7BD5DF7}" type="slidenum">
              <a:rPr lang="en-US" smtClean="0"/>
              <a:pPr/>
              <a:t>20</a:t>
            </a:fld>
            <a:endParaRPr lang="en-US" dirty="0"/>
          </a:p>
        </p:txBody>
      </p:sp>
      <p:pic>
        <p:nvPicPr>
          <p:cNvPr id="4" name="Picture 3">
            <a:extLst>
              <a:ext uri="{FF2B5EF4-FFF2-40B4-BE49-F238E27FC236}">
                <a16:creationId xmlns:a16="http://schemas.microsoft.com/office/drawing/2014/main" id="{1A1F6FD0-25FD-3BC6-F47A-3E06DDF056E4}"/>
              </a:ext>
            </a:extLst>
          </p:cNvPr>
          <p:cNvPicPr>
            <a:picLocks noChangeAspect="1"/>
          </p:cNvPicPr>
          <p:nvPr/>
        </p:nvPicPr>
        <p:blipFill>
          <a:blip r:embed="rId2"/>
          <a:stretch>
            <a:fillRect/>
          </a:stretch>
        </p:blipFill>
        <p:spPr>
          <a:xfrm>
            <a:off x="192384" y="1028861"/>
            <a:ext cx="6067425" cy="3629025"/>
          </a:xfrm>
          <a:prstGeom prst="rect">
            <a:avLst/>
          </a:prstGeom>
        </p:spPr>
      </p:pic>
      <p:sp>
        <p:nvSpPr>
          <p:cNvPr id="5" name="Title 1">
            <a:extLst>
              <a:ext uri="{FF2B5EF4-FFF2-40B4-BE49-F238E27FC236}">
                <a16:creationId xmlns:a16="http://schemas.microsoft.com/office/drawing/2014/main" id="{51F4586E-7CA4-2E2B-FC3F-615A248C4384}"/>
              </a:ext>
            </a:extLst>
          </p:cNvPr>
          <p:cNvSpPr txBox="1">
            <a:spLocks/>
          </p:cNvSpPr>
          <p:nvPr/>
        </p:nvSpPr>
        <p:spPr>
          <a:xfrm>
            <a:off x="159437" y="61279"/>
            <a:ext cx="9605962" cy="7397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r>
              <a:rPr lang="en-US" sz="3600" dirty="0"/>
              <a:t>CUSTOM Models (</a:t>
            </a:r>
            <a:r>
              <a:rPr lang="en-US" sz="3600" dirty="0" err="1"/>
              <a:t>Cont</a:t>
            </a:r>
            <a:r>
              <a:rPr lang="en-US" sz="3600" dirty="0"/>
              <a:t>)</a:t>
            </a:r>
          </a:p>
        </p:txBody>
      </p:sp>
      <p:pic>
        <p:nvPicPr>
          <p:cNvPr id="7" name="Picture 6">
            <a:extLst>
              <a:ext uri="{FF2B5EF4-FFF2-40B4-BE49-F238E27FC236}">
                <a16:creationId xmlns:a16="http://schemas.microsoft.com/office/drawing/2014/main" id="{74B3C523-D578-FC0D-AB84-E0D6DB1AA03F}"/>
              </a:ext>
            </a:extLst>
          </p:cNvPr>
          <p:cNvPicPr>
            <a:picLocks noChangeAspect="1"/>
          </p:cNvPicPr>
          <p:nvPr/>
        </p:nvPicPr>
        <p:blipFill>
          <a:blip r:embed="rId3"/>
          <a:stretch>
            <a:fillRect/>
          </a:stretch>
        </p:blipFill>
        <p:spPr>
          <a:xfrm>
            <a:off x="6542980" y="1419226"/>
            <a:ext cx="5311280" cy="1776038"/>
          </a:xfrm>
          <a:prstGeom prst="rect">
            <a:avLst/>
          </a:prstGeom>
        </p:spPr>
      </p:pic>
      <p:sp>
        <p:nvSpPr>
          <p:cNvPr id="8" name="Speech Bubble: Rectangle with Corners Rounded 7">
            <a:extLst>
              <a:ext uri="{FF2B5EF4-FFF2-40B4-BE49-F238E27FC236}">
                <a16:creationId xmlns:a16="http://schemas.microsoft.com/office/drawing/2014/main" id="{87BEC21E-513F-4045-8DD6-46549FFFB57F}"/>
              </a:ext>
            </a:extLst>
          </p:cNvPr>
          <p:cNvSpPr/>
          <p:nvPr/>
        </p:nvSpPr>
        <p:spPr>
          <a:xfrm>
            <a:off x="4840168" y="3662736"/>
            <a:ext cx="2824353" cy="662683"/>
          </a:xfrm>
          <a:prstGeom prst="wedgeRoundRectCallout">
            <a:avLst>
              <a:gd name="adj1" fmla="val -60281"/>
              <a:gd name="adj2" fmla="val -79406"/>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If you like it, add it to side bar for quick reference</a:t>
            </a:r>
          </a:p>
        </p:txBody>
      </p:sp>
      <p:sp>
        <p:nvSpPr>
          <p:cNvPr id="9" name="Speech Bubble: Rectangle with Corners Rounded 8">
            <a:extLst>
              <a:ext uri="{FF2B5EF4-FFF2-40B4-BE49-F238E27FC236}">
                <a16:creationId xmlns:a16="http://schemas.microsoft.com/office/drawing/2014/main" id="{2BE53B14-DC86-9256-436C-91A8A7A8A68B}"/>
              </a:ext>
            </a:extLst>
          </p:cNvPr>
          <p:cNvSpPr/>
          <p:nvPr/>
        </p:nvSpPr>
        <p:spPr>
          <a:xfrm>
            <a:off x="8855651" y="2766317"/>
            <a:ext cx="2824353" cy="896419"/>
          </a:xfrm>
          <a:prstGeom prst="wedgeRoundRectCallout">
            <a:avLst>
              <a:gd name="adj1" fmla="val -60281"/>
              <a:gd name="adj2" fmla="val -79406"/>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Now shows in side bar of GPTs you can quickly reference</a:t>
            </a:r>
          </a:p>
        </p:txBody>
      </p:sp>
      <p:pic>
        <p:nvPicPr>
          <p:cNvPr id="11" name="Picture 10">
            <a:extLst>
              <a:ext uri="{FF2B5EF4-FFF2-40B4-BE49-F238E27FC236}">
                <a16:creationId xmlns:a16="http://schemas.microsoft.com/office/drawing/2014/main" id="{00A12F55-DD52-E542-99B4-65EE7CDA3ACB}"/>
              </a:ext>
            </a:extLst>
          </p:cNvPr>
          <p:cNvPicPr>
            <a:picLocks noChangeAspect="1"/>
          </p:cNvPicPr>
          <p:nvPr/>
        </p:nvPicPr>
        <p:blipFill>
          <a:blip r:embed="rId4"/>
          <a:stretch>
            <a:fillRect/>
          </a:stretch>
        </p:blipFill>
        <p:spPr>
          <a:xfrm>
            <a:off x="6709024" y="4388360"/>
            <a:ext cx="5482975" cy="1616617"/>
          </a:xfrm>
          <a:prstGeom prst="rect">
            <a:avLst/>
          </a:prstGeom>
        </p:spPr>
      </p:pic>
      <p:sp>
        <p:nvSpPr>
          <p:cNvPr id="12" name="Speech Bubble: Rectangle with Corners Rounded 11">
            <a:extLst>
              <a:ext uri="{FF2B5EF4-FFF2-40B4-BE49-F238E27FC236}">
                <a16:creationId xmlns:a16="http://schemas.microsoft.com/office/drawing/2014/main" id="{D98FB948-1AAF-7105-B7D3-BF27D7339F36}"/>
              </a:ext>
            </a:extLst>
          </p:cNvPr>
          <p:cNvSpPr/>
          <p:nvPr/>
        </p:nvSpPr>
        <p:spPr>
          <a:xfrm>
            <a:off x="756712" y="5501399"/>
            <a:ext cx="5482974" cy="503578"/>
          </a:xfrm>
          <a:prstGeom prst="wedgeRoundRectCallout">
            <a:avLst>
              <a:gd name="adj1" fmla="val 66962"/>
              <a:gd name="adj2" fmla="val 2336"/>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Type ‘@’ to select 2</a:t>
            </a:r>
            <a:r>
              <a:rPr lang="en-US" baseline="30000" dirty="0"/>
              <a:t>nd</a:t>
            </a:r>
            <a:r>
              <a:rPr lang="en-US" dirty="0"/>
              <a:t> GPT ‘expert’ into the chat</a:t>
            </a:r>
          </a:p>
        </p:txBody>
      </p:sp>
      <p:sp>
        <p:nvSpPr>
          <p:cNvPr id="3" name="Date Placeholder 2">
            <a:extLst>
              <a:ext uri="{FF2B5EF4-FFF2-40B4-BE49-F238E27FC236}">
                <a16:creationId xmlns:a16="http://schemas.microsoft.com/office/drawing/2014/main" id="{E471CBEB-8C6E-4587-E2A6-8CF82A3B80F5}"/>
              </a:ext>
            </a:extLst>
          </p:cNvPr>
          <p:cNvSpPr>
            <a:spLocks noGrp="1"/>
          </p:cNvSpPr>
          <p:nvPr>
            <p:ph type="dt" sz="half" idx="2"/>
          </p:nvPr>
        </p:nvSpPr>
        <p:spPr/>
        <p:txBody>
          <a:bodyPr/>
          <a:lstStyle/>
          <a:p>
            <a:r>
              <a:rPr lang="en-US"/>
              <a:t>7/15/2025</a:t>
            </a:r>
            <a:endParaRPr lang="en-US" dirty="0"/>
          </a:p>
        </p:txBody>
      </p:sp>
      <p:sp>
        <p:nvSpPr>
          <p:cNvPr id="6" name="Footer Placeholder 5">
            <a:extLst>
              <a:ext uri="{FF2B5EF4-FFF2-40B4-BE49-F238E27FC236}">
                <a16:creationId xmlns:a16="http://schemas.microsoft.com/office/drawing/2014/main" id="{F570A01D-5CD4-197B-432B-F7FCAE6C6206}"/>
              </a:ext>
            </a:extLst>
          </p:cNvPr>
          <p:cNvSpPr>
            <a:spLocks noGrp="1"/>
          </p:cNvSpPr>
          <p:nvPr>
            <p:ph type="ftr" sz="quarter" idx="3"/>
          </p:nvPr>
        </p:nvSpPr>
        <p:spPr/>
        <p:txBody>
          <a:bodyPr/>
          <a:lstStyle/>
          <a:p>
            <a:r>
              <a:rPr lang="en-US"/>
              <a:t>2025 NMRA National Convention</a:t>
            </a:r>
            <a:endParaRPr lang="en-US" dirty="0"/>
          </a:p>
        </p:txBody>
      </p:sp>
    </p:spTree>
    <p:extLst>
      <p:ext uri="{BB962C8B-B14F-4D97-AF65-F5344CB8AC3E}">
        <p14:creationId xmlns:p14="http://schemas.microsoft.com/office/powerpoint/2010/main" val="41781472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DD14A57-6F1A-E423-EABB-56C3FB6030F4}"/>
              </a:ext>
            </a:extLst>
          </p:cNvPr>
          <p:cNvSpPr>
            <a:spLocks noGrp="1"/>
          </p:cNvSpPr>
          <p:nvPr>
            <p:ph type="dt" sz="half" idx="2"/>
          </p:nvPr>
        </p:nvSpPr>
        <p:spPr/>
        <p:txBody>
          <a:bodyPr/>
          <a:lstStyle/>
          <a:p>
            <a:r>
              <a:rPr lang="en-US"/>
              <a:t>7/15/2025</a:t>
            </a:r>
            <a:endParaRPr lang="en-US" dirty="0"/>
          </a:p>
        </p:txBody>
      </p:sp>
      <p:sp>
        <p:nvSpPr>
          <p:cNvPr id="3" name="Footer Placeholder 2">
            <a:extLst>
              <a:ext uri="{FF2B5EF4-FFF2-40B4-BE49-F238E27FC236}">
                <a16:creationId xmlns:a16="http://schemas.microsoft.com/office/drawing/2014/main" id="{538CD41D-33BD-A592-11AE-A4312655ADA4}"/>
              </a:ext>
            </a:extLst>
          </p:cNvPr>
          <p:cNvSpPr>
            <a:spLocks noGrp="1"/>
          </p:cNvSpPr>
          <p:nvPr>
            <p:ph type="ftr" sz="quarter" idx="3"/>
          </p:nvPr>
        </p:nvSpPr>
        <p:spPr/>
        <p:txBody>
          <a:bodyPr/>
          <a:lstStyle/>
          <a:p>
            <a:r>
              <a:rPr lang="en-US"/>
              <a:t>2025 NMRA National Convention</a:t>
            </a:r>
            <a:endParaRPr lang="en-US" dirty="0"/>
          </a:p>
        </p:txBody>
      </p:sp>
      <p:sp>
        <p:nvSpPr>
          <p:cNvPr id="4" name="Slide Number Placeholder 3">
            <a:extLst>
              <a:ext uri="{FF2B5EF4-FFF2-40B4-BE49-F238E27FC236}">
                <a16:creationId xmlns:a16="http://schemas.microsoft.com/office/drawing/2014/main" id="{F203890B-463B-5567-1B62-80358980BB17}"/>
              </a:ext>
            </a:extLst>
          </p:cNvPr>
          <p:cNvSpPr>
            <a:spLocks noGrp="1"/>
          </p:cNvSpPr>
          <p:nvPr>
            <p:ph type="sldNum" sz="quarter" idx="4"/>
          </p:nvPr>
        </p:nvSpPr>
        <p:spPr/>
        <p:txBody>
          <a:bodyPr/>
          <a:lstStyle/>
          <a:p>
            <a:pPr algn="r"/>
            <a:fld id="{A66A5F3A-8858-4907-B232-55DBE7BD5DF7}" type="slidenum">
              <a:rPr lang="en-US" smtClean="0"/>
              <a:pPr algn="r"/>
              <a:t>21</a:t>
            </a:fld>
            <a:endParaRPr lang="en-US"/>
          </a:p>
        </p:txBody>
      </p:sp>
      <p:sp>
        <p:nvSpPr>
          <p:cNvPr id="6" name="TextBox 5">
            <a:extLst>
              <a:ext uri="{FF2B5EF4-FFF2-40B4-BE49-F238E27FC236}">
                <a16:creationId xmlns:a16="http://schemas.microsoft.com/office/drawing/2014/main" id="{64512536-651D-4962-40DA-A6B75FC5B5A9}"/>
              </a:ext>
            </a:extLst>
          </p:cNvPr>
          <p:cNvSpPr txBox="1"/>
          <p:nvPr/>
        </p:nvSpPr>
        <p:spPr>
          <a:xfrm>
            <a:off x="478630" y="110286"/>
            <a:ext cx="11408569" cy="584775"/>
          </a:xfrm>
          <a:prstGeom prst="rect">
            <a:avLst/>
          </a:prstGeom>
          <a:noFill/>
        </p:spPr>
        <p:txBody>
          <a:bodyPr wrap="square">
            <a:spAutoFit/>
          </a:bodyPr>
          <a:lstStyle/>
          <a:p>
            <a:pPr>
              <a:defRPr sz="3200" b="1"/>
            </a:pPr>
            <a:r>
              <a:rPr lang="en-US" dirty="0"/>
              <a:t>Using Projects in ChatGPT Plus — Your Hobby Assistant</a:t>
            </a:r>
          </a:p>
        </p:txBody>
      </p:sp>
      <p:sp>
        <p:nvSpPr>
          <p:cNvPr id="7" name="TextBox 6">
            <a:extLst>
              <a:ext uri="{FF2B5EF4-FFF2-40B4-BE49-F238E27FC236}">
                <a16:creationId xmlns:a16="http://schemas.microsoft.com/office/drawing/2014/main" id="{0800E049-5896-63D6-4D71-C4D18787D461}"/>
              </a:ext>
            </a:extLst>
          </p:cNvPr>
          <p:cNvSpPr txBox="1"/>
          <p:nvPr/>
        </p:nvSpPr>
        <p:spPr>
          <a:xfrm>
            <a:off x="274319" y="1097280"/>
            <a:ext cx="11527155" cy="3754874"/>
          </a:xfrm>
          <a:prstGeom prst="rect">
            <a:avLst/>
          </a:prstGeom>
          <a:noFill/>
        </p:spPr>
        <p:txBody>
          <a:bodyPr wrap="square">
            <a:spAutoFit/>
          </a:bodyPr>
          <a:lstStyle/>
          <a:p>
            <a:endParaRPr dirty="0"/>
          </a:p>
          <a:p>
            <a:pPr>
              <a:defRPr sz="2000"/>
            </a:pPr>
            <a:r>
              <a:rPr dirty="0"/>
              <a:t>• Organize your layout ideas, wiring plans, and scripts in one place.</a:t>
            </a:r>
            <a:br>
              <a:rPr dirty="0"/>
            </a:br>
            <a:br>
              <a:rPr dirty="0"/>
            </a:br>
            <a:r>
              <a:rPr dirty="0"/>
              <a:t>• Save ongoing conversations and context for easy continuation.</a:t>
            </a:r>
            <a:br>
              <a:rPr dirty="0"/>
            </a:br>
            <a:br>
              <a:rPr dirty="0"/>
            </a:br>
            <a:r>
              <a:rPr dirty="0"/>
              <a:t>• Quickly switch between multiple projects (e.g., “Layout Design,” “Newsletter Writing”).</a:t>
            </a:r>
            <a:br>
              <a:rPr dirty="0"/>
            </a:br>
            <a:br>
              <a:rPr dirty="0"/>
            </a:br>
            <a:r>
              <a:rPr dirty="0"/>
              <a:t>• Share project-specific custom GPTs and prompts.</a:t>
            </a:r>
            <a:br>
              <a:rPr dirty="0"/>
            </a:br>
            <a:br>
              <a:rPr dirty="0"/>
            </a:br>
            <a:r>
              <a:rPr dirty="0"/>
              <a:t>• Helps keep your work neat, focused, and accessible anytime.</a:t>
            </a:r>
            <a:br>
              <a:rPr dirty="0"/>
            </a:br>
            <a:br>
              <a:rPr dirty="0"/>
            </a:br>
            <a:r>
              <a:rPr dirty="0"/>
              <a:t>• Perfect for multi-phase hobbies like model railroading with complex tasks.</a:t>
            </a:r>
          </a:p>
        </p:txBody>
      </p:sp>
    </p:spTree>
    <p:extLst>
      <p:ext uri="{BB962C8B-B14F-4D97-AF65-F5344CB8AC3E}">
        <p14:creationId xmlns:p14="http://schemas.microsoft.com/office/powerpoint/2010/main" val="36500165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01E02F1-9F1E-5C88-2BB7-B0E6E6F897AE}"/>
              </a:ext>
            </a:extLst>
          </p:cNvPr>
          <p:cNvSpPr>
            <a:spLocks noGrp="1"/>
          </p:cNvSpPr>
          <p:nvPr>
            <p:ph type="sldNum" sz="quarter" idx="4"/>
          </p:nvPr>
        </p:nvSpPr>
        <p:spPr>
          <a:xfrm>
            <a:off x="192384" y="6264825"/>
            <a:ext cx="811019" cy="503578"/>
          </a:xfrm>
        </p:spPr>
        <p:txBody>
          <a:bodyPr/>
          <a:lstStyle/>
          <a:p>
            <a:fld id="{A66A5F3A-8858-4907-B232-55DBE7BD5DF7}" type="slidenum">
              <a:rPr lang="en-US" smtClean="0"/>
              <a:pPr/>
              <a:t>22</a:t>
            </a:fld>
            <a:endParaRPr lang="en-US" dirty="0"/>
          </a:p>
        </p:txBody>
      </p:sp>
      <p:sp>
        <p:nvSpPr>
          <p:cNvPr id="3" name="Title 1">
            <a:extLst>
              <a:ext uri="{FF2B5EF4-FFF2-40B4-BE49-F238E27FC236}">
                <a16:creationId xmlns:a16="http://schemas.microsoft.com/office/drawing/2014/main" id="{C4E84465-CA89-1B5D-DA2A-CC9368E940FB}"/>
              </a:ext>
            </a:extLst>
          </p:cNvPr>
          <p:cNvSpPr txBox="1">
            <a:spLocks/>
          </p:cNvSpPr>
          <p:nvPr/>
        </p:nvSpPr>
        <p:spPr>
          <a:xfrm>
            <a:off x="294519" y="2181025"/>
            <a:ext cx="9605962" cy="7397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r>
              <a:rPr lang="en-US" sz="3600" dirty="0"/>
              <a:t>Working with images</a:t>
            </a:r>
          </a:p>
        </p:txBody>
      </p:sp>
      <p:pic>
        <p:nvPicPr>
          <p:cNvPr id="10" name="Picture 9">
            <a:extLst>
              <a:ext uri="{FF2B5EF4-FFF2-40B4-BE49-F238E27FC236}">
                <a16:creationId xmlns:a16="http://schemas.microsoft.com/office/drawing/2014/main" id="{50E82C80-7318-FCBE-16FB-A81A9417130A}"/>
              </a:ext>
            </a:extLst>
          </p:cNvPr>
          <p:cNvPicPr>
            <a:picLocks noChangeAspect="1"/>
          </p:cNvPicPr>
          <p:nvPr/>
        </p:nvPicPr>
        <p:blipFill>
          <a:blip r:embed="rId2"/>
          <a:stretch>
            <a:fillRect/>
          </a:stretch>
        </p:blipFill>
        <p:spPr>
          <a:xfrm>
            <a:off x="6152943" y="1279467"/>
            <a:ext cx="5744538" cy="3282593"/>
          </a:xfrm>
          <a:prstGeom prst="rect">
            <a:avLst/>
          </a:prstGeom>
        </p:spPr>
      </p:pic>
      <p:sp>
        <p:nvSpPr>
          <p:cNvPr id="4" name="Date Placeholder 3">
            <a:extLst>
              <a:ext uri="{FF2B5EF4-FFF2-40B4-BE49-F238E27FC236}">
                <a16:creationId xmlns:a16="http://schemas.microsoft.com/office/drawing/2014/main" id="{DFF8ED54-0190-1555-97FF-CFEDCBAC9435}"/>
              </a:ext>
            </a:extLst>
          </p:cNvPr>
          <p:cNvSpPr>
            <a:spLocks noGrp="1"/>
          </p:cNvSpPr>
          <p:nvPr>
            <p:ph type="dt" sz="half" idx="2"/>
          </p:nvPr>
        </p:nvSpPr>
        <p:spPr/>
        <p:txBody>
          <a:bodyPr/>
          <a:lstStyle/>
          <a:p>
            <a:r>
              <a:rPr lang="en-US" dirty="0"/>
              <a:t>7/15/2025</a:t>
            </a:r>
          </a:p>
        </p:txBody>
      </p:sp>
      <p:sp>
        <p:nvSpPr>
          <p:cNvPr id="5" name="Footer Placeholder 4">
            <a:extLst>
              <a:ext uri="{FF2B5EF4-FFF2-40B4-BE49-F238E27FC236}">
                <a16:creationId xmlns:a16="http://schemas.microsoft.com/office/drawing/2014/main" id="{2AE7710E-476D-FE0D-192E-7FEDDE4B182E}"/>
              </a:ext>
            </a:extLst>
          </p:cNvPr>
          <p:cNvSpPr>
            <a:spLocks noGrp="1"/>
          </p:cNvSpPr>
          <p:nvPr>
            <p:ph type="ftr" sz="quarter" idx="3"/>
          </p:nvPr>
        </p:nvSpPr>
        <p:spPr/>
        <p:txBody>
          <a:bodyPr/>
          <a:lstStyle/>
          <a:p>
            <a:r>
              <a:rPr lang="en-US" dirty="0"/>
              <a:t>2025 NMRA National Convention</a:t>
            </a:r>
          </a:p>
        </p:txBody>
      </p:sp>
    </p:spTree>
    <p:extLst>
      <p:ext uri="{BB962C8B-B14F-4D97-AF65-F5344CB8AC3E}">
        <p14:creationId xmlns:p14="http://schemas.microsoft.com/office/powerpoint/2010/main" val="35404659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B143277-61B7-0E9D-1328-7163F3D1B280}"/>
              </a:ext>
            </a:extLst>
          </p:cNvPr>
          <p:cNvSpPr>
            <a:spLocks noGrp="1"/>
          </p:cNvSpPr>
          <p:nvPr>
            <p:ph type="sldNum" sz="quarter" idx="4"/>
          </p:nvPr>
        </p:nvSpPr>
        <p:spPr>
          <a:xfrm>
            <a:off x="192384" y="6264825"/>
            <a:ext cx="811019" cy="503578"/>
          </a:xfrm>
        </p:spPr>
        <p:txBody>
          <a:bodyPr/>
          <a:lstStyle/>
          <a:p>
            <a:fld id="{A66A5F3A-8858-4907-B232-55DBE7BD5DF7}" type="slidenum">
              <a:rPr lang="en-US" smtClean="0"/>
              <a:pPr/>
              <a:t>23</a:t>
            </a:fld>
            <a:endParaRPr lang="en-US" dirty="0"/>
          </a:p>
        </p:txBody>
      </p:sp>
      <p:pic>
        <p:nvPicPr>
          <p:cNvPr id="4" name="Picture 3">
            <a:extLst>
              <a:ext uri="{FF2B5EF4-FFF2-40B4-BE49-F238E27FC236}">
                <a16:creationId xmlns:a16="http://schemas.microsoft.com/office/drawing/2014/main" id="{891B26F6-9EDC-F07A-4CF7-BC085CB6D06B}"/>
              </a:ext>
            </a:extLst>
          </p:cNvPr>
          <p:cNvPicPr>
            <a:picLocks noChangeAspect="1"/>
          </p:cNvPicPr>
          <p:nvPr/>
        </p:nvPicPr>
        <p:blipFill>
          <a:blip r:embed="rId2"/>
          <a:stretch>
            <a:fillRect/>
          </a:stretch>
        </p:blipFill>
        <p:spPr>
          <a:xfrm>
            <a:off x="6815495" y="905437"/>
            <a:ext cx="4951143" cy="5047126"/>
          </a:xfrm>
          <a:prstGeom prst="rect">
            <a:avLst/>
          </a:prstGeom>
        </p:spPr>
      </p:pic>
      <p:sp>
        <p:nvSpPr>
          <p:cNvPr id="5" name="Title 1">
            <a:extLst>
              <a:ext uri="{FF2B5EF4-FFF2-40B4-BE49-F238E27FC236}">
                <a16:creationId xmlns:a16="http://schemas.microsoft.com/office/drawing/2014/main" id="{718CF472-4824-EF11-467B-6DAFABC1DB1F}"/>
              </a:ext>
            </a:extLst>
          </p:cNvPr>
          <p:cNvSpPr txBox="1">
            <a:spLocks/>
          </p:cNvSpPr>
          <p:nvPr/>
        </p:nvSpPr>
        <p:spPr>
          <a:xfrm>
            <a:off x="159437" y="61279"/>
            <a:ext cx="9605962" cy="7397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r>
              <a:rPr lang="en-US" sz="3600" dirty="0"/>
              <a:t>CHATGPT PLUS: Creating images (2024) </a:t>
            </a:r>
          </a:p>
        </p:txBody>
      </p:sp>
      <p:sp>
        <p:nvSpPr>
          <p:cNvPr id="6" name="TextBox 5">
            <a:extLst>
              <a:ext uri="{FF2B5EF4-FFF2-40B4-BE49-F238E27FC236}">
                <a16:creationId xmlns:a16="http://schemas.microsoft.com/office/drawing/2014/main" id="{75546A1B-7B63-DF9C-31BF-E6C8679BA344}"/>
              </a:ext>
            </a:extLst>
          </p:cNvPr>
          <p:cNvSpPr txBox="1"/>
          <p:nvPr/>
        </p:nvSpPr>
        <p:spPr>
          <a:xfrm>
            <a:off x="340671" y="979419"/>
            <a:ext cx="6267236" cy="3416320"/>
          </a:xfrm>
          <a:prstGeom prst="rect">
            <a:avLst/>
          </a:prstGeom>
          <a:noFill/>
        </p:spPr>
        <p:txBody>
          <a:bodyPr wrap="square" rtlCol="0">
            <a:spAutoFit/>
          </a:bodyPr>
          <a:lstStyle/>
          <a:p>
            <a:r>
              <a:rPr lang="en-US" dirty="0"/>
              <a:t>Prompt 1: create a humor image of a model railroader using ChatGPT with a friend for their layout (title slide)</a:t>
            </a:r>
          </a:p>
          <a:p>
            <a:endParaRPr lang="en-US" dirty="0"/>
          </a:p>
          <a:p>
            <a:r>
              <a:rPr lang="en-US" dirty="0"/>
              <a:t>Prompt 2: revise this image by adding a joke to it (see right)</a:t>
            </a:r>
          </a:p>
          <a:p>
            <a:endParaRPr lang="en-US" dirty="0"/>
          </a:p>
          <a:p>
            <a:r>
              <a:rPr lang="en-US" dirty="0"/>
              <a:t>Actual Joke: </a:t>
            </a:r>
            <a:r>
              <a:rPr lang="en-US" b="1" dirty="0"/>
              <a:t>"If only ChatGPT could lay the tracks for us!" </a:t>
            </a:r>
          </a:p>
          <a:p>
            <a:endParaRPr lang="en-US" b="1" dirty="0"/>
          </a:p>
          <a:p>
            <a:r>
              <a:rPr lang="en-US" dirty="0"/>
              <a:t>Issues:</a:t>
            </a:r>
          </a:p>
          <a:p>
            <a:pPr marL="342900" indent="-342900">
              <a:buAutoNum type="arabicPeriod"/>
            </a:pPr>
            <a:r>
              <a:rPr lang="en-US" dirty="0"/>
              <a:t>Spelling</a:t>
            </a:r>
          </a:p>
          <a:p>
            <a:pPr marL="342900" indent="-342900">
              <a:buAutoNum type="arabicPeriod"/>
            </a:pPr>
            <a:r>
              <a:rPr lang="en-US" dirty="0"/>
              <a:t>To Fix: click on image, select the revision tool, highlight area to revise, enter what to be changed (see below for correction)</a:t>
            </a:r>
          </a:p>
        </p:txBody>
      </p:sp>
      <p:pic>
        <p:nvPicPr>
          <p:cNvPr id="8" name="Picture 7">
            <a:extLst>
              <a:ext uri="{FF2B5EF4-FFF2-40B4-BE49-F238E27FC236}">
                <a16:creationId xmlns:a16="http://schemas.microsoft.com/office/drawing/2014/main" id="{206B6EB2-050E-5CDB-32C3-7E16600AD2BF}"/>
              </a:ext>
            </a:extLst>
          </p:cNvPr>
          <p:cNvPicPr>
            <a:picLocks noChangeAspect="1"/>
          </p:cNvPicPr>
          <p:nvPr/>
        </p:nvPicPr>
        <p:blipFill>
          <a:blip r:embed="rId3"/>
          <a:stretch>
            <a:fillRect/>
          </a:stretch>
        </p:blipFill>
        <p:spPr>
          <a:xfrm>
            <a:off x="3819043" y="4619063"/>
            <a:ext cx="2581275" cy="1333500"/>
          </a:xfrm>
          <a:prstGeom prst="rect">
            <a:avLst/>
          </a:prstGeom>
        </p:spPr>
      </p:pic>
      <p:pic>
        <p:nvPicPr>
          <p:cNvPr id="10" name="Picture 9">
            <a:extLst>
              <a:ext uri="{FF2B5EF4-FFF2-40B4-BE49-F238E27FC236}">
                <a16:creationId xmlns:a16="http://schemas.microsoft.com/office/drawing/2014/main" id="{BC44236F-BF1A-0E84-5E4D-5F6B279E6D4B}"/>
              </a:ext>
            </a:extLst>
          </p:cNvPr>
          <p:cNvPicPr>
            <a:picLocks noChangeAspect="1"/>
          </p:cNvPicPr>
          <p:nvPr/>
        </p:nvPicPr>
        <p:blipFill>
          <a:blip r:embed="rId4"/>
          <a:stretch>
            <a:fillRect/>
          </a:stretch>
        </p:blipFill>
        <p:spPr>
          <a:xfrm>
            <a:off x="1956987" y="4619063"/>
            <a:ext cx="1654468" cy="1099455"/>
          </a:xfrm>
          <a:prstGeom prst="rect">
            <a:avLst/>
          </a:prstGeom>
        </p:spPr>
      </p:pic>
      <p:pic>
        <p:nvPicPr>
          <p:cNvPr id="12" name="Picture 11">
            <a:extLst>
              <a:ext uri="{FF2B5EF4-FFF2-40B4-BE49-F238E27FC236}">
                <a16:creationId xmlns:a16="http://schemas.microsoft.com/office/drawing/2014/main" id="{CE74CD62-5456-128C-AB21-285226673B13}"/>
              </a:ext>
            </a:extLst>
          </p:cNvPr>
          <p:cNvPicPr>
            <a:picLocks noChangeAspect="1"/>
          </p:cNvPicPr>
          <p:nvPr/>
        </p:nvPicPr>
        <p:blipFill>
          <a:blip r:embed="rId5"/>
          <a:stretch>
            <a:fillRect/>
          </a:stretch>
        </p:blipFill>
        <p:spPr>
          <a:xfrm>
            <a:off x="220863" y="4663986"/>
            <a:ext cx="1571625" cy="619125"/>
          </a:xfrm>
          <a:prstGeom prst="rect">
            <a:avLst/>
          </a:prstGeom>
        </p:spPr>
      </p:pic>
      <p:sp>
        <p:nvSpPr>
          <p:cNvPr id="15" name="Speech Bubble: Rectangle with Corners Rounded 14">
            <a:extLst>
              <a:ext uri="{FF2B5EF4-FFF2-40B4-BE49-F238E27FC236}">
                <a16:creationId xmlns:a16="http://schemas.microsoft.com/office/drawing/2014/main" id="{07DEDAE9-6952-30F0-8E1D-0AE006CD7754}"/>
              </a:ext>
            </a:extLst>
          </p:cNvPr>
          <p:cNvSpPr/>
          <p:nvPr/>
        </p:nvSpPr>
        <p:spPr>
          <a:xfrm>
            <a:off x="192384" y="5518320"/>
            <a:ext cx="1246637" cy="394974"/>
          </a:xfrm>
          <a:prstGeom prst="wedgeRoundRectCallout">
            <a:avLst>
              <a:gd name="adj1" fmla="val -31260"/>
              <a:gd name="adj2" fmla="val -149640"/>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Edit Icon</a:t>
            </a:r>
          </a:p>
        </p:txBody>
      </p:sp>
      <p:sp>
        <p:nvSpPr>
          <p:cNvPr id="3" name="Date Placeholder 2">
            <a:extLst>
              <a:ext uri="{FF2B5EF4-FFF2-40B4-BE49-F238E27FC236}">
                <a16:creationId xmlns:a16="http://schemas.microsoft.com/office/drawing/2014/main" id="{F1832AA8-3CDC-F999-AAEB-EC0C26D02E24}"/>
              </a:ext>
            </a:extLst>
          </p:cNvPr>
          <p:cNvSpPr>
            <a:spLocks noGrp="1"/>
          </p:cNvSpPr>
          <p:nvPr>
            <p:ph type="dt" sz="half" idx="2"/>
          </p:nvPr>
        </p:nvSpPr>
        <p:spPr/>
        <p:txBody>
          <a:bodyPr/>
          <a:lstStyle/>
          <a:p>
            <a:r>
              <a:rPr lang="en-US" dirty="0"/>
              <a:t>7/15/2025</a:t>
            </a:r>
          </a:p>
        </p:txBody>
      </p:sp>
      <p:sp>
        <p:nvSpPr>
          <p:cNvPr id="7" name="Footer Placeholder 6">
            <a:extLst>
              <a:ext uri="{FF2B5EF4-FFF2-40B4-BE49-F238E27FC236}">
                <a16:creationId xmlns:a16="http://schemas.microsoft.com/office/drawing/2014/main" id="{E066C2FF-E9E5-3C66-0C43-51A5251A6F1F}"/>
              </a:ext>
            </a:extLst>
          </p:cNvPr>
          <p:cNvSpPr>
            <a:spLocks noGrp="1"/>
          </p:cNvSpPr>
          <p:nvPr>
            <p:ph type="ftr" sz="quarter" idx="3"/>
          </p:nvPr>
        </p:nvSpPr>
        <p:spPr/>
        <p:txBody>
          <a:bodyPr/>
          <a:lstStyle/>
          <a:p>
            <a:r>
              <a:rPr lang="en-US" dirty="0"/>
              <a:t>2025 NMRA National Convention</a:t>
            </a:r>
          </a:p>
        </p:txBody>
      </p:sp>
    </p:spTree>
    <p:extLst>
      <p:ext uri="{BB962C8B-B14F-4D97-AF65-F5344CB8AC3E}">
        <p14:creationId xmlns:p14="http://schemas.microsoft.com/office/powerpoint/2010/main" val="19978307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2083213-0A8D-4436-F6C3-B5826A2F48E4}"/>
              </a:ext>
            </a:extLst>
          </p:cNvPr>
          <p:cNvSpPr>
            <a:spLocks noGrp="1"/>
          </p:cNvSpPr>
          <p:nvPr>
            <p:ph type="dt" sz="half" idx="2"/>
          </p:nvPr>
        </p:nvSpPr>
        <p:spPr/>
        <p:txBody>
          <a:bodyPr/>
          <a:lstStyle/>
          <a:p>
            <a:r>
              <a:rPr lang="en-US" dirty="0"/>
              <a:t>7/15/2025</a:t>
            </a:r>
          </a:p>
        </p:txBody>
      </p:sp>
      <p:sp>
        <p:nvSpPr>
          <p:cNvPr id="3" name="Footer Placeholder 2">
            <a:extLst>
              <a:ext uri="{FF2B5EF4-FFF2-40B4-BE49-F238E27FC236}">
                <a16:creationId xmlns:a16="http://schemas.microsoft.com/office/drawing/2014/main" id="{7C02E242-401A-FA8E-8624-F4C4DFC63302}"/>
              </a:ext>
            </a:extLst>
          </p:cNvPr>
          <p:cNvSpPr>
            <a:spLocks noGrp="1"/>
          </p:cNvSpPr>
          <p:nvPr>
            <p:ph type="ftr" sz="quarter" idx="3"/>
          </p:nvPr>
        </p:nvSpPr>
        <p:spPr/>
        <p:txBody>
          <a:bodyPr/>
          <a:lstStyle/>
          <a:p>
            <a:r>
              <a:rPr lang="en-US" dirty="0"/>
              <a:t>2025 NMRA National Convention</a:t>
            </a:r>
          </a:p>
        </p:txBody>
      </p:sp>
      <p:sp>
        <p:nvSpPr>
          <p:cNvPr id="4" name="Slide Number Placeholder 3">
            <a:extLst>
              <a:ext uri="{FF2B5EF4-FFF2-40B4-BE49-F238E27FC236}">
                <a16:creationId xmlns:a16="http://schemas.microsoft.com/office/drawing/2014/main" id="{DB1E5295-A17D-0A28-3358-457F7C2679FD}"/>
              </a:ext>
            </a:extLst>
          </p:cNvPr>
          <p:cNvSpPr>
            <a:spLocks noGrp="1"/>
          </p:cNvSpPr>
          <p:nvPr>
            <p:ph type="sldNum" sz="quarter" idx="4"/>
          </p:nvPr>
        </p:nvSpPr>
        <p:spPr/>
        <p:txBody>
          <a:bodyPr/>
          <a:lstStyle/>
          <a:p>
            <a:pPr algn="r"/>
            <a:fld id="{A66A5F3A-8858-4907-B232-55DBE7BD5DF7}" type="slidenum">
              <a:rPr lang="en-US" smtClean="0"/>
              <a:pPr algn="r"/>
              <a:t>24</a:t>
            </a:fld>
            <a:endParaRPr lang="en-US" dirty="0"/>
          </a:p>
        </p:txBody>
      </p:sp>
      <p:pic>
        <p:nvPicPr>
          <p:cNvPr id="3075" name="Picture 3" descr="Generated image">
            <a:extLst>
              <a:ext uri="{FF2B5EF4-FFF2-40B4-BE49-F238E27FC236}">
                <a16:creationId xmlns:a16="http://schemas.microsoft.com/office/drawing/2014/main" id="{10C0C3E5-25AB-78B3-EE7E-672520A690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7186" y="801018"/>
            <a:ext cx="5104481" cy="510448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CAC431F9-3937-C1C5-3217-52C2E8FA0BDC}"/>
              </a:ext>
            </a:extLst>
          </p:cNvPr>
          <p:cNvSpPr txBox="1">
            <a:spLocks/>
          </p:cNvSpPr>
          <p:nvPr/>
        </p:nvSpPr>
        <p:spPr>
          <a:xfrm>
            <a:off x="159437" y="61279"/>
            <a:ext cx="9605962" cy="7397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r>
              <a:rPr lang="en-US" sz="3600" dirty="0"/>
              <a:t>CHATGPT PLUS: Creating images (2025) </a:t>
            </a:r>
          </a:p>
        </p:txBody>
      </p:sp>
      <p:pic>
        <p:nvPicPr>
          <p:cNvPr id="3077" name="Picture 5" descr="Generated image">
            <a:extLst>
              <a:ext uri="{FF2B5EF4-FFF2-40B4-BE49-F238E27FC236}">
                <a16:creationId xmlns:a16="http://schemas.microsoft.com/office/drawing/2014/main" id="{1B43B045-26E2-1628-DE8C-247A075365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801018"/>
            <a:ext cx="5229225" cy="5229225"/>
          </a:xfrm>
          <a:prstGeom prst="rect">
            <a:avLst/>
          </a:prstGeom>
          <a:noFill/>
          <a:extLst>
            <a:ext uri="{909E8E84-426E-40DD-AFC4-6F175D3DCCD1}">
              <a14:hiddenFill xmlns:a14="http://schemas.microsoft.com/office/drawing/2010/main">
                <a:solidFill>
                  <a:srgbClr val="FFFFFF"/>
                </a:solidFill>
              </a14:hiddenFill>
            </a:ext>
          </a:extLst>
        </p:spPr>
      </p:pic>
      <p:sp>
        <p:nvSpPr>
          <p:cNvPr id="7" name="Speech Bubble: Oval 6">
            <a:extLst>
              <a:ext uri="{FF2B5EF4-FFF2-40B4-BE49-F238E27FC236}">
                <a16:creationId xmlns:a16="http://schemas.microsoft.com/office/drawing/2014/main" id="{D133DC7F-A91C-E681-AEC6-7D617F740096}"/>
              </a:ext>
            </a:extLst>
          </p:cNvPr>
          <p:cNvSpPr/>
          <p:nvPr/>
        </p:nvSpPr>
        <p:spPr>
          <a:xfrm>
            <a:off x="9553575" y="121947"/>
            <a:ext cx="2478988" cy="1540527"/>
          </a:xfrm>
          <a:prstGeom prst="wedgeEllipseCallout">
            <a:avLst>
              <a:gd name="adj1" fmla="val -64522"/>
              <a:gd name="adj2" fmla="val 28494"/>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Ghibli‑inspired watercolor style</a:t>
            </a:r>
          </a:p>
        </p:txBody>
      </p:sp>
    </p:spTree>
    <p:extLst>
      <p:ext uri="{BB962C8B-B14F-4D97-AF65-F5344CB8AC3E}">
        <p14:creationId xmlns:p14="http://schemas.microsoft.com/office/powerpoint/2010/main" val="27498299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6479049-9DE2-6D54-B19B-F4BC830CDF7B}"/>
              </a:ext>
            </a:extLst>
          </p:cNvPr>
          <p:cNvSpPr>
            <a:spLocks noGrp="1"/>
          </p:cNvSpPr>
          <p:nvPr>
            <p:ph type="sldNum" sz="quarter" idx="4"/>
          </p:nvPr>
        </p:nvSpPr>
        <p:spPr>
          <a:xfrm>
            <a:off x="192384" y="6264825"/>
            <a:ext cx="811019" cy="503578"/>
          </a:xfrm>
        </p:spPr>
        <p:txBody>
          <a:bodyPr/>
          <a:lstStyle/>
          <a:p>
            <a:fld id="{A66A5F3A-8858-4907-B232-55DBE7BD5DF7}" type="slidenum">
              <a:rPr lang="en-US" smtClean="0"/>
              <a:pPr/>
              <a:t>25</a:t>
            </a:fld>
            <a:endParaRPr lang="en-US" dirty="0"/>
          </a:p>
        </p:txBody>
      </p:sp>
      <p:sp>
        <p:nvSpPr>
          <p:cNvPr id="3" name="Title 1">
            <a:extLst>
              <a:ext uri="{FF2B5EF4-FFF2-40B4-BE49-F238E27FC236}">
                <a16:creationId xmlns:a16="http://schemas.microsoft.com/office/drawing/2014/main" id="{B222D139-B025-968E-F6FD-439AC54DC6D2}"/>
              </a:ext>
            </a:extLst>
          </p:cNvPr>
          <p:cNvSpPr txBox="1">
            <a:spLocks/>
          </p:cNvSpPr>
          <p:nvPr/>
        </p:nvSpPr>
        <p:spPr>
          <a:xfrm>
            <a:off x="294519" y="2181025"/>
            <a:ext cx="9605962" cy="7397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r>
              <a:rPr lang="en-US" sz="3600" dirty="0"/>
              <a:t>PROMPTING</a:t>
            </a:r>
          </a:p>
        </p:txBody>
      </p:sp>
      <p:sp>
        <p:nvSpPr>
          <p:cNvPr id="4" name="Date Placeholder 3">
            <a:extLst>
              <a:ext uri="{FF2B5EF4-FFF2-40B4-BE49-F238E27FC236}">
                <a16:creationId xmlns:a16="http://schemas.microsoft.com/office/drawing/2014/main" id="{FD017809-1709-160F-4331-C743A9EFBFD3}"/>
              </a:ext>
            </a:extLst>
          </p:cNvPr>
          <p:cNvSpPr>
            <a:spLocks noGrp="1"/>
          </p:cNvSpPr>
          <p:nvPr>
            <p:ph type="dt" sz="half" idx="2"/>
          </p:nvPr>
        </p:nvSpPr>
        <p:spPr/>
        <p:txBody>
          <a:bodyPr/>
          <a:lstStyle/>
          <a:p>
            <a:r>
              <a:rPr lang="en-US" dirty="0"/>
              <a:t>7/15/2025</a:t>
            </a:r>
          </a:p>
        </p:txBody>
      </p:sp>
      <p:sp>
        <p:nvSpPr>
          <p:cNvPr id="5" name="Footer Placeholder 4">
            <a:extLst>
              <a:ext uri="{FF2B5EF4-FFF2-40B4-BE49-F238E27FC236}">
                <a16:creationId xmlns:a16="http://schemas.microsoft.com/office/drawing/2014/main" id="{0B7EFCAD-0C4B-60BA-FD98-E90574A5195E}"/>
              </a:ext>
            </a:extLst>
          </p:cNvPr>
          <p:cNvSpPr>
            <a:spLocks noGrp="1"/>
          </p:cNvSpPr>
          <p:nvPr>
            <p:ph type="ftr" sz="quarter" idx="3"/>
          </p:nvPr>
        </p:nvSpPr>
        <p:spPr/>
        <p:txBody>
          <a:bodyPr/>
          <a:lstStyle/>
          <a:p>
            <a:r>
              <a:rPr lang="en-US" dirty="0"/>
              <a:t>2025 NMRA National Convention</a:t>
            </a:r>
          </a:p>
        </p:txBody>
      </p:sp>
    </p:spTree>
    <p:extLst>
      <p:ext uri="{BB962C8B-B14F-4D97-AF65-F5344CB8AC3E}">
        <p14:creationId xmlns:p14="http://schemas.microsoft.com/office/powerpoint/2010/main" val="8600167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3FCCE58-D47F-C426-E437-9FE859690C84}"/>
              </a:ext>
            </a:extLst>
          </p:cNvPr>
          <p:cNvSpPr>
            <a:spLocks noGrp="1"/>
          </p:cNvSpPr>
          <p:nvPr>
            <p:ph type="sldNum" sz="quarter" idx="4"/>
          </p:nvPr>
        </p:nvSpPr>
        <p:spPr>
          <a:xfrm>
            <a:off x="192384" y="6264825"/>
            <a:ext cx="811019" cy="503578"/>
          </a:xfrm>
        </p:spPr>
        <p:txBody>
          <a:bodyPr/>
          <a:lstStyle/>
          <a:p>
            <a:fld id="{A66A5F3A-8858-4907-B232-55DBE7BD5DF7}" type="slidenum">
              <a:rPr lang="en-US" smtClean="0"/>
              <a:pPr/>
              <a:t>26</a:t>
            </a:fld>
            <a:endParaRPr lang="en-US" dirty="0"/>
          </a:p>
        </p:txBody>
      </p:sp>
      <p:pic>
        <p:nvPicPr>
          <p:cNvPr id="4" name="Picture 3">
            <a:extLst>
              <a:ext uri="{FF2B5EF4-FFF2-40B4-BE49-F238E27FC236}">
                <a16:creationId xmlns:a16="http://schemas.microsoft.com/office/drawing/2014/main" id="{F98509B2-D61E-7A3C-4DA1-89638D9E6263}"/>
              </a:ext>
            </a:extLst>
          </p:cNvPr>
          <p:cNvPicPr>
            <a:picLocks noChangeAspect="1"/>
          </p:cNvPicPr>
          <p:nvPr/>
        </p:nvPicPr>
        <p:blipFill>
          <a:blip r:embed="rId2"/>
          <a:stretch>
            <a:fillRect/>
          </a:stretch>
        </p:blipFill>
        <p:spPr>
          <a:xfrm>
            <a:off x="253799" y="1624328"/>
            <a:ext cx="11838012" cy="4451439"/>
          </a:xfrm>
          <a:prstGeom prst="rect">
            <a:avLst/>
          </a:prstGeom>
        </p:spPr>
      </p:pic>
      <p:sp>
        <p:nvSpPr>
          <p:cNvPr id="5" name="Title 1">
            <a:extLst>
              <a:ext uri="{FF2B5EF4-FFF2-40B4-BE49-F238E27FC236}">
                <a16:creationId xmlns:a16="http://schemas.microsoft.com/office/drawing/2014/main" id="{01370DBA-5F50-996D-1604-1C76398C9AF3}"/>
              </a:ext>
            </a:extLst>
          </p:cNvPr>
          <p:cNvSpPr txBox="1">
            <a:spLocks/>
          </p:cNvSpPr>
          <p:nvPr/>
        </p:nvSpPr>
        <p:spPr>
          <a:xfrm>
            <a:off x="159437" y="61279"/>
            <a:ext cx="9605962" cy="7397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r>
              <a:rPr lang="en-US" sz="3600" dirty="0"/>
              <a:t>Prompting…</a:t>
            </a:r>
          </a:p>
        </p:txBody>
      </p:sp>
      <p:sp>
        <p:nvSpPr>
          <p:cNvPr id="6" name="Speech Bubble: Rectangle with Corners Rounded 5">
            <a:extLst>
              <a:ext uri="{FF2B5EF4-FFF2-40B4-BE49-F238E27FC236}">
                <a16:creationId xmlns:a16="http://schemas.microsoft.com/office/drawing/2014/main" id="{E122305E-D8D8-546D-0EAE-0C57D308D3AC}"/>
              </a:ext>
            </a:extLst>
          </p:cNvPr>
          <p:cNvSpPr/>
          <p:nvPr/>
        </p:nvSpPr>
        <p:spPr>
          <a:xfrm>
            <a:off x="6534363" y="5016416"/>
            <a:ext cx="1671633" cy="600920"/>
          </a:xfrm>
          <a:prstGeom prst="wedgeRoundRectCallout">
            <a:avLst>
              <a:gd name="adj1" fmla="val -77776"/>
              <a:gd name="adj2" fmla="val -1678"/>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User:</a:t>
            </a:r>
          </a:p>
          <a:p>
            <a:pPr algn="ctr"/>
            <a:r>
              <a:rPr lang="en-US" dirty="0"/>
              <a:t>Prompt: Enter your request here</a:t>
            </a:r>
          </a:p>
        </p:txBody>
      </p:sp>
      <p:sp>
        <p:nvSpPr>
          <p:cNvPr id="7" name="TextBox 6">
            <a:extLst>
              <a:ext uri="{FF2B5EF4-FFF2-40B4-BE49-F238E27FC236}">
                <a16:creationId xmlns:a16="http://schemas.microsoft.com/office/drawing/2014/main" id="{EAED4DE7-A1B7-86D3-87FE-2A3362625710}"/>
              </a:ext>
            </a:extLst>
          </p:cNvPr>
          <p:cNvSpPr txBox="1"/>
          <p:nvPr/>
        </p:nvSpPr>
        <p:spPr>
          <a:xfrm>
            <a:off x="243525" y="865437"/>
            <a:ext cx="11684771" cy="646331"/>
          </a:xfrm>
          <a:prstGeom prst="rect">
            <a:avLst/>
          </a:prstGeom>
          <a:noFill/>
        </p:spPr>
        <p:txBody>
          <a:bodyPr wrap="square" rtlCol="0">
            <a:spAutoFit/>
          </a:bodyPr>
          <a:lstStyle/>
          <a:p>
            <a:r>
              <a:rPr lang="en-US" dirty="0"/>
              <a:t>ChatGPT prompting involves giving specific instructions or questions to ChatGPT, a conversational AI, to get useful and relevant responses. </a:t>
            </a:r>
          </a:p>
        </p:txBody>
      </p:sp>
      <p:sp>
        <p:nvSpPr>
          <p:cNvPr id="3" name="Date Placeholder 2">
            <a:extLst>
              <a:ext uri="{FF2B5EF4-FFF2-40B4-BE49-F238E27FC236}">
                <a16:creationId xmlns:a16="http://schemas.microsoft.com/office/drawing/2014/main" id="{0DEB885D-4CA6-7545-4099-8993B2E6E822}"/>
              </a:ext>
            </a:extLst>
          </p:cNvPr>
          <p:cNvSpPr>
            <a:spLocks noGrp="1"/>
          </p:cNvSpPr>
          <p:nvPr>
            <p:ph type="dt" sz="half" idx="2"/>
          </p:nvPr>
        </p:nvSpPr>
        <p:spPr/>
        <p:txBody>
          <a:bodyPr/>
          <a:lstStyle/>
          <a:p>
            <a:r>
              <a:rPr lang="en-US" dirty="0"/>
              <a:t>7/15/2025</a:t>
            </a:r>
          </a:p>
        </p:txBody>
      </p:sp>
      <p:sp>
        <p:nvSpPr>
          <p:cNvPr id="8" name="Footer Placeholder 7">
            <a:extLst>
              <a:ext uri="{FF2B5EF4-FFF2-40B4-BE49-F238E27FC236}">
                <a16:creationId xmlns:a16="http://schemas.microsoft.com/office/drawing/2014/main" id="{AD26290F-85A3-D2CF-FC9C-BCBFC4F731AE}"/>
              </a:ext>
            </a:extLst>
          </p:cNvPr>
          <p:cNvSpPr>
            <a:spLocks noGrp="1"/>
          </p:cNvSpPr>
          <p:nvPr>
            <p:ph type="ftr" sz="quarter" idx="3"/>
          </p:nvPr>
        </p:nvSpPr>
        <p:spPr/>
        <p:txBody>
          <a:bodyPr/>
          <a:lstStyle/>
          <a:p>
            <a:r>
              <a:rPr lang="en-US" dirty="0"/>
              <a:t>2025 NMRA National Convention</a:t>
            </a:r>
          </a:p>
        </p:txBody>
      </p:sp>
    </p:spTree>
    <p:extLst>
      <p:ext uri="{BB962C8B-B14F-4D97-AF65-F5344CB8AC3E}">
        <p14:creationId xmlns:p14="http://schemas.microsoft.com/office/powerpoint/2010/main" val="26824066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70F9FE0-7516-8D84-3D48-03A837FE32A4}"/>
              </a:ext>
            </a:extLst>
          </p:cNvPr>
          <p:cNvSpPr>
            <a:spLocks noGrp="1"/>
          </p:cNvSpPr>
          <p:nvPr>
            <p:ph type="sldNum" sz="quarter" idx="4"/>
          </p:nvPr>
        </p:nvSpPr>
        <p:spPr>
          <a:xfrm>
            <a:off x="192384" y="6264825"/>
            <a:ext cx="811019" cy="503578"/>
          </a:xfrm>
        </p:spPr>
        <p:txBody>
          <a:bodyPr/>
          <a:lstStyle/>
          <a:p>
            <a:fld id="{A66A5F3A-8858-4907-B232-55DBE7BD5DF7}" type="slidenum">
              <a:rPr lang="en-US" smtClean="0"/>
              <a:pPr/>
              <a:t>27</a:t>
            </a:fld>
            <a:endParaRPr lang="en-US" dirty="0"/>
          </a:p>
        </p:txBody>
      </p:sp>
      <p:sp>
        <p:nvSpPr>
          <p:cNvPr id="3" name="Title 1">
            <a:extLst>
              <a:ext uri="{FF2B5EF4-FFF2-40B4-BE49-F238E27FC236}">
                <a16:creationId xmlns:a16="http://schemas.microsoft.com/office/drawing/2014/main" id="{71B247CC-7A12-DF7C-5DAB-C2ADF1E85073}"/>
              </a:ext>
            </a:extLst>
          </p:cNvPr>
          <p:cNvSpPr txBox="1">
            <a:spLocks/>
          </p:cNvSpPr>
          <p:nvPr/>
        </p:nvSpPr>
        <p:spPr>
          <a:xfrm>
            <a:off x="159437" y="61279"/>
            <a:ext cx="9605962" cy="7397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r>
              <a:rPr lang="en-US" sz="3600" dirty="0"/>
              <a:t>Prompting: Guidelines</a:t>
            </a:r>
          </a:p>
        </p:txBody>
      </p:sp>
      <p:sp>
        <p:nvSpPr>
          <p:cNvPr id="7" name="Rectangle 1">
            <a:extLst>
              <a:ext uri="{FF2B5EF4-FFF2-40B4-BE49-F238E27FC236}">
                <a16:creationId xmlns:a16="http://schemas.microsoft.com/office/drawing/2014/main" id="{A8DE6D26-FD62-8B7D-263E-9B724CCD5AA2}"/>
              </a:ext>
            </a:extLst>
          </p:cNvPr>
          <p:cNvSpPr>
            <a:spLocks noChangeArrowheads="1"/>
          </p:cNvSpPr>
          <p:nvPr/>
        </p:nvSpPr>
        <p:spPr bwMode="auto">
          <a:xfrm>
            <a:off x="192384" y="1148122"/>
            <a:ext cx="11900299" cy="4524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Be Clear and Specific</a:t>
            </a:r>
            <a:r>
              <a:rPr kumimoji="0" lang="en-US" altLang="en-US" sz="1800" b="0" i="0" u="none" strike="noStrike" cap="none" normalizeH="0" baseline="0" dirty="0">
                <a:ln>
                  <a:noFill/>
                </a:ln>
                <a:solidFill>
                  <a:schemeClr val="tx1"/>
                </a:solidFill>
                <a:effectLst/>
                <a:latin typeface="Arial" panose="020B0604020202020204" pitchFamily="34" charset="0"/>
              </a:rPr>
              <a:t>: The more specific your question or request, the better the response. Instead of asking "Tell me about history," you could ask, "Can you tell me about the causes of World War I?“</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Ask Open-Ended Questions</a:t>
            </a:r>
            <a:r>
              <a:rPr kumimoji="0" lang="en-US" altLang="en-US" sz="1800" b="0" i="0" u="none" strike="noStrike" cap="none" normalizeH="0" baseline="0" dirty="0">
                <a:ln>
                  <a:noFill/>
                </a:ln>
                <a:solidFill>
                  <a:schemeClr val="tx1"/>
                </a:solidFill>
                <a:effectLst/>
                <a:latin typeface="Arial" panose="020B0604020202020204" pitchFamily="34" charset="0"/>
              </a:rPr>
              <a:t>: If you want a detailed response, ask open-ended questions. For example, "What are the benefits of renewable energy?" instead of "Is renewable energy good?“</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Provide Context</a:t>
            </a:r>
            <a:r>
              <a:rPr kumimoji="0" lang="en-US" altLang="en-US" sz="1800" b="0" i="0" u="none" strike="noStrike" cap="none" normalizeH="0" baseline="0" dirty="0">
                <a:ln>
                  <a:noFill/>
                </a:ln>
                <a:solidFill>
                  <a:schemeClr val="tx1"/>
                </a:solidFill>
                <a:effectLst/>
                <a:latin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If your question relates to a specific topic or scenario, providing context helps ChatGPT give a more accurate response. For instance, "In the context of modern web development, what are the pros and cons of using React.js?“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Break Down Complex Questions</a:t>
            </a:r>
            <a:r>
              <a:rPr kumimoji="0" lang="en-US" altLang="en-US" sz="1800" b="0" i="0" u="none" strike="noStrike" cap="none" normalizeH="0" baseline="0" dirty="0">
                <a:ln>
                  <a:noFill/>
                </a:ln>
                <a:solidFill>
                  <a:schemeClr val="tx1"/>
                </a:solidFill>
                <a:effectLst/>
                <a:latin typeface="Arial" panose="020B0604020202020204" pitchFamily="34" charset="0"/>
              </a:rPr>
              <a:t>: If you have a complex question, break it into smaller parts. Instead of asking, "How do I start a business?", you could ask, "What are the first steps to starting a business?" followed by "How do I create a business plan?“</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Iterate and Refine</a:t>
            </a:r>
            <a:r>
              <a:rPr kumimoji="0" lang="en-US" altLang="en-US" sz="1800" b="0" i="0" u="none" strike="noStrike" cap="none" normalizeH="0" baseline="0" dirty="0">
                <a:ln>
                  <a:noFill/>
                </a:ln>
                <a:solidFill>
                  <a:schemeClr val="tx1"/>
                </a:solidFill>
                <a:effectLst/>
                <a:latin typeface="Arial" panose="020B0604020202020204" pitchFamily="34" charset="0"/>
              </a:rPr>
              <a:t>: If the response isn't quite what you wanted, refine your question or ask follow-up questions to get closer to the information you need.</a:t>
            </a:r>
          </a:p>
        </p:txBody>
      </p:sp>
      <p:sp>
        <p:nvSpPr>
          <p:cNvPr id="4" name="Date Placeholder 3">
            <a:extLst>
              <a:ext uri="{FF2B5EF4-FFF2-40B4-BE49-F238E27FC236}">
                <a16:creationId xmlns:a16="http://schemas.microsoft.com/office/drawing/2014/main" id="{C14192B5-BF97-5EAA-EF4F-382B5FBAD0E3}"/>
              </a:ext>
            </a:extLst>
          </p:cNvPr>
          <p:cNvSpPr>
            <a:spLocks noGrp="1"/>
          </p:cNvSpPr>
          <p:nvPr>
            <p:ph type="dt" sz="half" idx="2"/>
          </p:nvPr>
        </p:nvSpPr>
        <p:spPr/>
        <p:txBody>
          <a:bodyPr/>
          <a:lstStyle/>
          <a:p>
            <a:r>
              <a:rPr lang="en-US" dirty="0"/>
              <a:t>7/15/2025</a:t>
            </a:r>
          </a:p>
        </p:txBody>
      </p:sp>
      <p:sp>
        <p:nvSpPr>
          <p:cNvPr id="5" name="Footer Placeholder 4">
            <a:extLst>
              <a:ext uri="{FF2B5EF4-FFF2-40B4-BE49-F238E27FC236}">
                <a16:creationId xmlns:a16="http://schemas.microsoft.com/office/drawing/2014/main" id="{DF6EFCF9-CE67-DE8E-EB2F-B526AF50C420}"/>
              </a:ext>
            </a:extLst>
          </p:cNvPr>
          <p:cNvSpPr>
            <a:spLocks noGrp="1"/>
          </p:cNvSpPr>
          <p:nvPr>
            <p:ph type="ftr" sz="quarter" idx="3"/>
          </p:nvPr>
        </p:nvSpPr>
        <p:spPr/>
        <p:txBody>
          <a:bodyPr/>
          <a:lstStyle/>
          <a:p>
            <a:r>
              <a:rPr lang="en-US" dirty="0"/>
              <a:t>2025 NMRA National Convention</a:t>
            </a:r>
          </a:p>
        </p:txBody>
      </p:sp>
    </p:spTree>
    <p:extLst>
      <p:ext uri="{BB962C8B-B14F-4D97-AF65-F5344CB8AC3E}">
        <p14:creationId xmlns:p14="http://schemas.microsoft.com/office/powerpoint/2010/main" val="41192716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6479049-9DE2-6D54-B19B-F4BC830CDF7B}"/>
              </a:ext>
            </a:extLst>
          </p:cNvPr>
          <p:cNvSpPr>
            <a:spLocks noGrp="1"/>
          </p:cNvSpPr>
          <p:nvPr>
            <p:ph type="sldNum" sz="quarter" idx="4"/>
          </p:nvPr>
        </p:nvSpPr>
        <p:spPr>
          <a:xfrm>
            <a:off x="192384" y="6264825"/>
            <a:ext cx="811019" cy="503578"/>
          </a:xfrm>
        </p:spPr>
        <p:txBody>
          <a:bodyPr/>
          <a:lstStyle/>
          <a:p>
            <a:fld id="{A66A5F3A-8858-4907-B232-55DBE7BD5DF7}" type="slidenum">
              <a:rPr lang="en-US" smtClean="0"/>
              <a:pPr/>
              <a:t>28</a:t>
            </a:fld>
            <a:endParaRPr lang="en-US" dirty="0"/>
          </a:p>
        </p:txBody>
      </p:sp>
      <p:sp>
        <p:nvSpPr>
          <p:cNvPr id="3" name="Title 1">
            <a:extLst>
              <a:ext uri="{FF2B5EF4-FFF2-40B4-BE49-F238E27FC236}">
                <a16:creationId xmlns:a16="http://schemas.microsoft.com/office/drawing/2014/main" id="{B222D139-B025-968E-F6FD-439AC54DC6D2}"/>
              </a:ext>
            </a:extLst>
          </p:cNvPr>
          <p:cNvSpPr txBox="1">
            <a:spLocks/>
          </p:cNvSpPr>
          <p:nvPr/>
        </p:nvSpPr>
        <p:spPr>
          <a:xfrm>
            <a:off x="294519" y="2181025"/>
            <a:ext cx="9605962" cy="7397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r>
              <a:rPr lang="en-US" sz="3600" dirty="0"/>
              <a:t>CHAT</a:t>
            </a:r>
          </a:p>
        </p:txBody>
      </p:sp>
      <p:sp>
        <p:nvSpPr>
          <p:cNvPr id="4" name="Date Placeholder 3">
            <a:extLst>
              <a:ext uri="{FF2B5EF4-FFF2-40B4-BE49-F238E27FC236}">
                <a16:creationId xmlns:a16="http://schemas.microsoft.com/office/drawing/2014/main" id="{5A352E3F-092D-2F3F-4EDB-30C04E29F14A}"/>
              </a:ext>
            </a:extLst>
          </p:cNvPr>
          <p:cNvSpPr>
            <a:spLocks noGrp="1"/>
          </p:cNvSpPr>
          <p:nvPr>
            <p:ph type="dt" sz="half" idx="2"/>
          </p:nvPr>
        </p:nvSpPr>
        <p:spPr/>
        <p:txBody>
          <a:bodyPr/>
          <a:lstStyle/>
          <a:p>
            <a:r>
              <a:rPr lang="en-US" dirty="0"/>
              <a:t>7/15/2025</a:t>
            </a:r>
          </a:p>
        </p:txBody>
      </p:sp>
      <p:sp>
        <p:nvSpPr>
          <p:cNvPr id="5" name="Footer Placeholder 4">
            <a:extLst>
              <a:ext uri="{FF2B5EF4-FFF2-40B4-BE49-F238E27FC236}">
                <a16:creationId xmlns:a16="http://schemas.microsoft.com/office/drawing/2014/main" id="{161BB8C6-325B-3CB0-B988-580E84128225}"/>
              </a:ext>
            </a:extLst>
          </p:cNvPr>
          <p:cNvSpPr>
            <a:spLocks noGrp="1"/>
          </p:cNvSpPr>
          <p:nvPr>
            <p:ph type="ftr" sz="quarter" idx="3"/>
          </p:nvPr>
        </p:nvSpPr>
        <p:spPr/>
        <p:txBody>
          <a:bodyPr/>
          <a:lstStyle/>
          <a:p>
            <a:r>
              <a:rPr lang="en-US" dirty="0"/>
              <a:t>2025 NMRA National Convention</a:t>
            </a:r>
          </a:p>
        </p:txBody>
      </p:sp>
    </p:spTree>
    <p:extLst>
      <p:ext uri="{BB962C8B-B14F-4D97-AF65-F5344CB8AC3E}">
        <p14:creationId xmlns:p14="http://schemas.microsoft.com/office/powerpoint/2010/main" val="16206338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5CDA72-E480-D1C2-6FE0-BDF73DEB850F}"/>
              </a:ext>
            </a:extLst>
          </p:cNvPr>
          <p:cNvSpPr>
            <a:spLocks noGrp="1"/>
          </p:cNvSpPr>
          <p:nvPr>
            <p:ph type="title" idx="4294967295"/>
          </p:nvPr>
        </p:nvSpPr>
        <p:spPr>
          <a:xfrm>
            <a:off x="0" y="-36513"/>
            <a:ext cx="5532438" cy="860894"/>
          </a:xfrm>
        </p:spPr>
        <p:txBody>
          <a:bodyPr vert="horz" lIns="91440" tIns="45720" rIns="91440" bIns="45720" rtlCol="0" anchor="ctr">
            <a:normAutofit/>
          </a:bodyPr>
          <a:lstStyle/>
          <a:p>
            <a:r>
              <a:rPr lang="en-US" sz="3600" dirty="0"/>
              <a:t>Overview of a “Chat”</a:t>
            </a:r>
          </a:p>
        </p:txBody>
      </p:sp>
      <p:pic>
        <p:nvPicPr>
          <p:cNvPr id="7" name="Picture 6">
            <a:extLst>
              <a:ext uri="{FF2B5EF4-FFF2-40B4-BE49-F238E27FC236}">
                <a16:creationId xmlns:a16="http://schemas.microsoft.com/office/drawing/2014/main" id="{9C67ADDC-5DA1-987E-BA6E-E218294BA817}"/>
              </a:ext>
            </a:extLst>
          </p:cNvPr>
          <p:cNvPicPr>
            <a:picLocks noChangeAspect="1"/>
          </p:cNvPicPr>
          <p:nvPr/>
        </p:nvPicPr>
        <p:blipFill>
          <a:blip r:embed="rId2"/>
          <a:stretch>
            <a:fillRect/>
          </a:stretch>
        </p:blipFill>
        <p:spPr>
          <a:xfrm>
            <a:off x="5988456" y="106665"/>
            <a:ext cx="6063132" cy="5935319"/>
          </a:xfrm>
          <a:prstGeom prst="rect">
            <a:avLst/>
          </a:prstGeom>
        </p:spPr>
      </p:pic>
      <p:sp>
        <p:nvSpPr>
          <p:cNvPr id="8" name="Speech Bubble: Rectangle with Corners Rounded 7">
            <a:extLst>
              <a:ext uri="{FF2B5EF4-FFF2-40B4-BE49-F238E27FC236}">
                <a16:creationId xmlns:a16="http://schemas.microsoft.com/office/drawing/2014/main" id="{4ED47CC6-1DB7-5421-0DA4-0B657E8DEEEF}"/>
              </a:ext>
            </a:extLst>
          </p:cNvPr>
          <p:cNvSpPr/>
          <p:nvPr/>
        </p:nvSpPr>
        <p:spPr>
          <a:xfrm>
            <a:off x="3216457" y="2473404"/>
            <a:ext cx="2435955" cy="600920"/>
          </a:xfrm>
          <a:prstGeom prst="wedgeRoundRectCallout">
            <a:avLst>
              <a:gd name="adj1" fmla="val 83655"/>
              <a:gd name="adj2" fmla="val -56720"/>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ChatGPT: </a:t>
            </a:r>
          </a:p>
          <a:p>
            <a:pPr algn="ctr"/>
            <a:r>
              <a:rPr lang="en-US" dirty="0"/>
              <a:t>Response as a table</a:t>
            </a:r>
          </a:p>
        </p:txBody>
      </p:sp>
      <p:sp>
        <p:nvSpPr>
          <p:cNvPr id="9" name="Speech Bubble: Rectangle with Corners Rounded 8">
            <a:extLst>
              <a:ext uri="{FF2B5EF4-FFF2-40B4-BE49-F238E27FC236}">
                <a16:creationId xmlns:a16="http://schemas.microsoft.com/office/drawing/2014/main" id="{ECA07EF3-4693-554F-584A-1634E86D7B9E}"/>
              </a:ext>
            </a:extLst>
          </p:cNvPr>
          <p:cNvSpPr/>
          <p:nvPr/>
        </p:nvSpPr>
        <p:spPr>
          <a:xfrm>
            <a:off x="3113071" y="1145444"/>
            <a:ext cx="2313957" cy="1010064"/>
          </a:xfrm>
          <a:prstGeom prst="wedgeRoundRectCallout">
            <a:avLst>
              <a:gd name="adj1" fmla="val 93063"/>
              <a:gd name="adj2" fmla="val -9140"/>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ChatGPT:</a:t>
            </a:r>
          </a:p>
          <a:p>
            <a:pPr algn="ctr"/>
            <a:r>
              <a:rPr lang="en-US" dirty="0"/>
              <a:t>Interpretation of user’s prompt</a:t>
            </a:r>
          </a:p>
        </p:txBody>
      </p:sp>
      <p:sp>
        <p:nvSpPr>
          <p:cNvPr id="10" name="Speech Bubble: Rectangle with Corners Rounded 9">
            <a:extLst>
              <a:ext uri="{FF2B5EF4-FFF2-40B4-BE49-F238E27FC236}">
                <a16:creationId xmlns:a16="http://schemas.microsoft.com/office/drawing/2014/main" id="{E7E5A138-5535-26EC-78CE-A734E188F1FD}"/>
              </a:ext>
            </a:extLst>
          </p:cNvPr>
          <p:cNvSpPr/>
          <p:nvPr/>
        </p:nvSpPr>
        <p:spPr>
          <a:xfrm>
            <a:off x="5704414" y="297753"/>
            <a:ext cx="1391974" cy="600920"/>
          </a:xfrm>
          <a:prstGeom prst="wedgeRoundRectCallout">
            <a:avLst>
              <a:gd name="adj1" fmla="val 95546"/>
              <a:gd name="adj2" fmla="val -10227"/>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User:</a:t>
            </a:r>
          </a:p>
          <a:p>
            <a:pPr algn="ctr"/>
            <a:r>
              <a:rPr lang="en-US" dirty="0"/>
              <a:t>Prompt</a:t>
            </a:r>
          </a:p>
        </p:txBody>
      </p:sp>
      <p:sp>
        <p:nvSpPr>
          <p:cNvPr id="11" name="Speech Bubble: Rectangle with Corners Rounded 10">
            <a:extLst>
              <a:ext uri="{FF2B5EF4-FFF2-40B4-BE49-F238E27FC236}">
                <a16:creationId xmlns:a16="http://schemas.microsoft.com/office/drawing/2014/main" id="{7CE33D53-AD42-FB52-7927-D82A74FE249F}"/>
              </a:ext>
            </a:extLst>
          </p:cNvPr>
          <p:cNvSpPr/>
          <p:nvPr/>
        </p:nvSpPr>
        <p:spPr>
          <a:xfrm>
            <a:off x="2013735" y="5023555"/>
            <a:ext cx="4051671" cy="1010064"/>
          </a:xfrm>
          <a:prstGeom prst="wedgeRoundRectCallout">
            <a:avLst>
              <a:gd name="adj1" fmla="val 79238"/>
              <a:gd name="adj2" fmla="val 33326"/>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ChatGPT: </a:t>
            </a:r>
          </a:p>
          <a:p>
            <a:pPr algn="ctr"/>
            <a:r>
              <a:rPr lang="en-US" dirty="0"/>
              <a:t>Tool Icons: Read aloud, Copy, Bad Response</a:t>
            </a:r>
          </a:p>
        </p:txBody>
      </p:sp>
      <p:sp>
        <p:nvSpPr>
          <p:cNvPr id="12" name="Speech Bubble: Rectangle with Corners Rounded 11">
            <a:extLst>
              <a:ext uri="{FF2B5EF4-FFF2-40B4-BE49-F238E27FC236}">
                <a16:creationId xmlns:a16="http://schemas.microsoft.com/office/drawing/2014/main" id="{CC253574-1F9D-DA22-D4CA-3F3D1457DABA}"/>
              </a:ext>
            </a:extLst>
          </p:cNvPr>
          <p:cNvSpPr/>
          <p:nvPr/>
        </p:nvSpPr>
        <p:spPr>
          <a:xfrm>
            <a:off x="1541124" y="3637051"/>
            <a:ext cx="4163290" cy="750712"/>
          </a:xfrm>
          <a:prstGeom prst="wedgeRoundRectCallout">
            <a:avLst>
              <a:gd name="adj1" fmla="val 125478"/>
              <a:gd name="adj2" fmla="val 213711"/>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ChatGPT: </a:t>
            </a:r>
          </a:p>
          <a:p>
            <a:pPr algn="ctr"/>
            <a:r>
              <a:rPr lang="en-US" dirty="0"/>
              <a:t>Click to scroll to bottom of response</a:t>
            </a:r>
          </a:p>
        </p:txBody>
      </p:sp>
      <p:sp>
        <p:nvSpPr>
          <p:cNvPr id="18" name="Slide Number Placeholder 17">
            <a:extLst>
              <a:ext uri="{FF2B5EF4-FFF2-40B4-BE49-F238E27FC236}">
                <a16:creationId xmlns:a16="http://schemas.microsoft.com/office/drawing/2014/main" id="{E1539CB2-3591-9612-5823-6ADF461CB506}"/>
              </a:ext>
            </a:extLst>
          </p:cNvPr>
          <p:cNvSpPr>
            <a:spLocks noGrp="1"/>
          </p:cNvSpPr>
          <p:nvPr>
            <p:ph type="sldNum" sz="quarter" idx="4"/>
          </p:nvPr>
        </p:nvSpPr>
        <p:spPr>
          <a:xfrm>
            <a:off x="192384" y="6264825"/>
            <a:ext cx="811019" cy="503578"/>
          </a:xfrm>
        </p:spPr>
        <p:txBody>
          <a:bodyPr/>
          <a:lstStyle/>
          <a:p>
            <a:fld id="{A66A5F3A-8858-4907-B232-55DBE7BD5DF7}" type="slidenum">
              <a:rPr lang="en-US" smtClean="0"/>
              <a:pPr/>
              <a:t>29</a:t>
            </a:fld>
            <a:endParaRPr lang="en-US" dirty="0"/>
          </a:p>
        </p:txBody>
      </p:sp>
      <p:sp>
        <p:nvSpPr>
          <p:cNvPr id="3" name="Date Placeholder 2">
            <a:extLst>
              <a:ext uri="{FF2B5EF4-FFF2-40B4-BE49-F238E27FC236}">
                <a16:creationId xmlns:a16="http://schemas.microsoft.com/office/drawing/2014/main" id="{7F87E8B9-0A5B-F626-D49B-1CC7D2999C16}"/>
              </a:ext>
            </a:extLst>
          </p:cNvPr>
          <p:cNvSpPr>
            <a:spLocks noGrp="1"/>
          </p:cNvSpPr>
          <p:nvPr>
            <p:ph type="dt" sz="half" idx="2"/>
          </p:nvPr>
        </p:nvSpPr>
        <p:spPr/>
        <p:txBody>
          <a:bodyPr/>
          <a:lstStyle/>
          <a:p>
            <a:r>
              <a:rPr lang="en-US" dirty="0"/>
              <a:t>7/15/2025</a:t>
            </a:r>
          </a:p>
        </p:txBody>
      </p:sp>
      <p:sp>
        <p:nvSpPr>
          <p:cNvPr id="4" name="Footer Placeholder 3">
            <a:extLst>
              <a:ext uri="{FF2B5EF4-FFF2-40B4-BE49-F238E27FC236}">
                <a16:creationId xmlns:a16="http://schemas.microsoft.com/office/drawing/2014/main" id="{8E17694F-149E-FEB1-DB4F-E930C0FD214B}"/>
              </a:ext>
            </a:extLst>
          </p:cNvPr>
          <p:cNvSpPr>
            <a:spLocks noGrp="1"/>
          </p:cNvSpPr>
          <p:nvPr>
            <p:ph type="ftr" sz="quarter" idx="3"/>
          </p:nvPr>
        </p:nvSpPr>
        <p:spPr/>
        <p:txBody>
          <a:bodyPr/>
          <a:lstStyle/>
          <a:p>
            <a:r>
              <a:rPr lang="en-US" dirty="0"/>
              <a:t>2025 NMRA National Convention</a:t>
            </a:r>
          </a:p>
        </p:txBody>
      </p:sp>
    </p:spTree>
    <p:extLst>
      <p:ext uri="{BB962C8B-B14F-4D97-AF65-F5344CB8AC3E}">
        <p14:creationId xmlns:p14="http://schemas.microsoft.com/office/powerpoint/2010/main" val="22302465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DC5238-0D41-6CAC-3805-0078389EFDD6}"/>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B527DC67-0C7C-0E3A-D652-7AC3D2F89DD0}"/>
              </a:ext>
            </a:extLst>
          </p:cNvPr>
          <p:cNvSpPr>
            <a:spLocks noGrp="1"/>
          </p:cNvSpPr>
          <p:nvPr>
            <p:ph type="title"/>
          </p:nvPr>
        </p:nvSpPr>
        <p:spPr>
          <a:xfrm>
            <a:off x="3928080" y="2623794"/>
            <a:ext cx="2863246" cy="1049235"/>
          </a:xfrm>
        </p:spPr>
        <p:txBody>
          <a:bodyPr>
            <a:normAutofit fontScale="90000"/>
          </a:bodyPr>
          <a:lstStyle/>
          <a:p>
            <a:pPr algn="ctr"/>
            <a:r>
              <a:rPr lang="en-US" dirty="0"/>
              <a:t>AI Tools</a:t>
            </a:r>
            <a:br>
              <a:rPr lang="en-US" dirty="0"/>
            </a:br>
            <a:r>
              <a:rPr lang="en-US" dirty="0"/>
              <a:t> </a:t>
            </a:r>
            <a:br>
              <a:rPr lang="en-US" dirty="0"/>
            </a:br>
            <a:r>
              <a:rPr lang="en-US" dirty="0"/>
              <a:t>Why??</a:t>
            </a:r>
          </a:p>
        </p:txBody>
      </p:sp>
      <p:sp>
        <p:nvSpPr>
          <p:cNvPr id="2" name="Date Placeholder 1">
            <a:extLst>
              <a:ext uri="{FF2B5EF4-FFF2-40B4-BE49-F238E27FC236}">
                <a16:creationId xmlns:a16="http://schemas.microsoft.com/office/drawing/2014/main" id="{7E5466AE-B124-1C7B-B36D-6AC74F4CB331}"/>
              </a:ext>
            </a:extLst>
          </p:cNvPr>
          <p:cNvSpPr>
            <a:spLocks noGrp="1"/>
          </p:cNvSpPr>
          <p:nvPr>
            <p:ph type="dt" sz="half" idx="2"/>
          </p:nvPr>
        </p:nvSpPr>
        <p:spPr/>
        <p:txBody>
          <a:bodyPr/>
          <a:lstStyle/>
          <a:p>
            <a:r>
              <a:rPr lang="en-US"/>
              <a:t>7/15/2025</a:t>
            </a:r>
            <a:endParaRPr lang="en-US" dirty="0"/>
          </a:p>
        </p:txBody>
      </p:sp>
      <p:sp>
        <p:nvSpPr>
          <p:cNvPr id="3" name="Footer Placeholder 2">
            <a:extLst>
              <a:ext uri="{FF2B5EF4-FFF2-40B4-BE49-F238E27FC236}">
                <a16:creationId xmlns:a16="http://schemas.microsoft.com/office/drawing/2014/main" id="{75BB3675-F115-75E1-4CA9-58E233B8090A}"/>
              </a:ext>
            </a:extLst>
          </p:cNvPr>
          <p:cNvSpPr>
            <a:spLocks noGrp="1"/>
          </p:cNvSpPr>
          <p:nvPr>
            <p:ph type="ftr" sz="quarter" idx="3"/>
          </p:nvPr>
        </p:nvSpPr>
        <p:spPr/>
        <p:txBody>
          <a:bodyPr/>
          <a:lstStyle/>
          <a:p>
            <a:r>
              <a:rPr lang="en-US" sz="2000" b="1" i="0" kern="1200" baseline="0">
                <a:solidFill>
                  <a:schemeClr val="bg1">
                    <a:lumMod val="95000"/>
                  </a:schemeClr>
                </a:solidFill>
                <a:effectLst/>
                <a:latin typeface="+mn-lt"/>
                <a:ea typeface="+mn-ea"/>
                <a:cs typeface="+mn-cs"/>
              </a:rPr>
              <a:t>2025 NMRA National Convention</a:t>
            </a:r>
            <a:endParaRPr lang="en-US" dirty="0"/>
          </a:p>
        </p:txBody>
      </p:sp>
      <p:sp>
        <p:nvSpPr>
          <p:cNvPr id="4" name="Slide Number Placeholder 3">
            <a:extLst>
              <a:ext uri="{FF2B5EF4-FFF2-40B4-BE49-F238E27FC236}">
                <a16:creationId xmlns:a16="http://schemas.microsoft.com/office/drawing/2014/main" id="{543E48AD-65C2-A320-B12A-8C53D01CFF79}"/>
              </a:ext>
            </a:extLst>
          </p:cNvPr>
          <p:cNvSpPr>
            <a:spLocks noGrp="1"/>
          </p:cNvSpPr>
          <p:nvPr>
            <p:ph type="sldNum" sz="quarter" idx="4"/>
          </p:nvPr>
        </p:nvSpPr>
        <p:spPr/>
        <p:txBody>
          <a:bodyPr/>
          <a:lstStyle/>
          <a:p>
            <a:pPr algn="r"/>
            <a:fld id="{A66A5F3A-8858-4907-B232-55DBE7BD5DF7}" type="slidenum">
              <a:rPr lang="en-US" smtClean="0"/>
              <a:pPr algn="r"/>
              <a:t>3</a:t>
            </a:fld>
            <a:endParaRPr lang="en-US"/>
          </a:p>
        </p:txBody>
      </p:sp>
    </p:spTree>
    <p:extLst>
      <p:ext uri="{BB962C8B-B14F-4D97-AF65-F5344CB8AC3E}">
        <p14:creationId xmlns:p14="http://schemas.microsoft.com/office/powerpoint/2010/main" val="5831809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EA2DF4-18E1-1C7D-39B1-2CC6B0F1B5CC}"/>
              </a:ext>
            </a:extLst>
          </p:cNvPr>
          <p:cNvSpPr>
            <a:spLocks noGrp="1"/>
          </p:cNvSpPr>
          <p:nvPr>
            <p:ph type="title" idx="4294967295"/>
          </p:nvPr>
        </p:nvSpPr>
        <p:spPr>
          <a:xfrm>
            <a:off x="167379" y="0"/>
            <a:ext cx="9604375" cy="1049337"/>
          </a:xfrm>
        </p:spPr>
        <p:txBody>
          <a:bodyPr vert="horz" lIns="91440" tIns="45720" rIns="91440" bIns="45720" rtlCol="0" anchor="ctr">
            <a:normAutofit/>
          </a:bodyPr>
          <a:lstStyle/>
          <a:p>
            <a:r>
              <a:rPr lang="en-US" sz="3600" dirty="0"/>
              <a:t>Getting ideas</a:t>
            </a:r>
          </a:p>
        </p:txBody>
      </p:sp>
      <p:pic>
        <p:nvPicPr>
          <p:cNvPr id="5" name="Picture 4">
            <a:extLst>
              <a:ext uri="{FF2B5EF4-FFF2-40B4-BE49-F238E27FC236}">
                <a16:creationId xmlns:a16="http://schemas.microsoft.com/office/drawing/2014/main" id="{A3D65068-660B-263D-25F5-3846E1CE5BC6}"/>
              </a:ext>
            </a:extLst>
          </p:cNvPr>
          <p:cNvPicPr>
            <a:picLocks noChangeAspect="1"/>
          </p:cNvPicPr>
          <p:nvPr/>
        </p:nvPicPr>
        <p:blipFill>
          <a:blip r:embed="rId3"/>
          <a:stretch>
            <a:fillRect/>
          </a:stretch>
        </p:blipFill>
        <p:spPr>
          <a:xfrm>
            <a:off x="5095982" y="202719"/>
            <a:ext cx="6994111" cy="5812800"/>
          </a:xfrm>
          <a:prstGeom prst="rect">
            <a:avLst/>
          </a:prstGeom>
        </p:spPr>
      </p:pic>
      <p:sp>
        <p:nvSpPr>
          <p:cNvPr id="6" name="Speech Bubble: Rectangle with Corners Rounded 5">
            <a:extLst>
              <a:ext uri="{FF2B5EF4-FFF2-40B4-BE49-F238E27FC236}">
                <a16:creationId xmlns:a16="http://schemas.microsoft.com/office/drawing/2014/main" id="{D046B642-B6E5-1FD5-6FFF-F2B8F50895B0}"/>
              </a:ext>
            </a:extLst>
          </p:cNvPr>
          <p:cNvSpPr/>
          <p:nvPr/>
        </p:nvSpPr>
        <p:spPr>
          <a:xfrm>
            <a:off x="5095982" y="323090"/>
            <a:ext cx="1381822" cy="575022"/>
          </a:xfrm>
          <a:prstGeom prst="wedgeRoundRectCallout">
            <a:avLst>
              <a:gd name="adj1" fmla="val 95546"/>
              <a:gd name="adj2" fmla="val -10227"/>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User:</a:t>
            </a:r>
          </a:p>
          <a:p>
            <a:pPr algn="ctr"/>
            <a:r>
              <a:rPr lang="en-US" dirty="0"/>
              <a:t>Prompt</a:t>
            </a:r>
          </a:p>
        </p:txBody>
      </p:sp>
      <p:sp>
        <p:nvSpPr>
          <p:cNvPr id="7" name="Speech Bubble: Rectangle with Corners Rounded 6">
            <a:extLst>
              <a:ext uri="{FF2B5EF4-FFF2-40B4-BE49-F238E27FC236}">
                <a16:creationId xmlns:a16="http://schemas.microsoft.com/office/drawing/2014/main" id="{0A04E276-39A6-1346-47EE-410119FEC469}"/>
              </a:ext>
            </a:extLst>
          </p:cNvPr>
          <p:cNvSpPr/>
          <p:nvPr/>
        </p:nvSpPr>
        <p:spPr>
          <a:xfrm>
            <a:off x="2942496" y="1920253"/>
            <a:ext cx="2027070" cy="639853"/>
          </a:xfrm>
          <a:prstGeom prst="wedgeRoundRectCallout">
            <a:avLst>
              <a:gd name="adj1" fmla="val 83793"/>
              <a:gd name="adj2" fmla="val -47231"/>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ChatGPT:</a:t>
            </a:r>
          </a:p>
          <a:p>
            <a:pPr algn="ctr"/>
            <a:r>
              <a:rPr lang="en-US" dirty="0"/>
              <a:t>List of ideas</a:t>
            </a:r>
          </a:p>
        </p:txBody>
      </p:sp>
      <p:sp>
        <p:nvSpPr>
          <p:cNvPr id="8" name="Speech Bubble: Rectangle with Corners Rounded 7">
            <a:extLst>
              <a:ext uri="{FF2B5EF4-FFF2-40B4-BE49-F238E27FC236}">
                <a16:creationId xmlns:a16="http://schemas.microsoft.com/office/drawing/2014/main" id="{446A5566-A997-F2D0-B7AD-DA7695AC6B6B}"/>
              </a:ext>
            </a:extLst>
          </p:cNvPr>
          <p:cNvSpPr/>
          <p:nvPr/>
        </p:nvSpPr>
        <p:spPr>
          <a:xfrm>
            <a:off x="3176966" y="3916764"/>
            <a:ext cx="2121374" cy="575022"/>
          </a:xfrm>
          <a:prstGeom prst="wedgeRoundRectCallout">
            <a:avLst>
              <a:gd name="adj1" fmla="val 84877"/>
              <a:gd name="adj2" fmla="val 3498"/>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ChatGPT:</a:t>
            </a:r>
          </a:p>
          <a:p>
            <a:pPr algn="ctr"/>
            <a:r>
              <a:rPr lang="en-US" dirty="0"/>
              <a:t>Links to sources</a:t>
            </a:r>
          </a:p>
        </p:txBody>
      </p:sp>
      <p:sp>
        <p:nvSpPr>
          <p:cNvPr id="10" name="Slide Number Placeholder 9">
            <a:extLst>
              <a:ext uri="{FF2B5EF4-FFF2-40B4-BE49-F238E27FC236}">
                <a16:creationId xmlns:a16="http://schemas.microsoft.com/office/drawing/2014/main" id="{61C872C2-94FF-D159-0237-01A9008858BA}"/>
              </a:ext>
            </a:extLst>
          </p:cNvPr>
          <p:cNvSpPr>
            <a:spLocks noGrp="1"/>
          </p:cNvSpPr>
          <p:nvPr>
            <p:ph type="sldNum" sz="quarter" idx="4"/>
          </p:nvPr>
        </p:nvSpPr>
        <p:spPr>
          <a:xfrm>
            <a:off x="192384" y="6264825"/>
            <a:ext cx="811019" cy="503578"/>
          </a:xfrm>
        </p:spPr>
        <p:txBody>
          <a:bodyPr/>
          <a:lstStyle/>
          <a:p>
            <a:fld id="{A66A5F3A-8858-4907-B232-55DBE7BD5DF7}" type="slidenum">
              <a:rPr lang="en-US" smtClean="0"/>
              <a:pPr/>
              <a:t>30</a:t>
            </a:fld>
            <a:endParaRPr lang="en-US" dirty="0"/>
          </a:p>
        </p:txBody>
      </p:sp>
      <p:sp>
        <p:nvSpPr>
          <p:cNvPr id="3" name="Date Placeholder 2">
            <a:extLst>
              <a:ext uri="{FF2B5EF4-FFF2-40B4-BE49-F238E27FC236}">
                <a16:creationId xmlns:a16="http://schemas.microsoft.com/office/drawing/2014/main" id="{1B38AB39-4525-3406-2C75-A153DD278BC9}"/>
              </a:ext>
            </a:extLst>
          </p:cNvPr>
          <p:cNvSpPr>
            <a:spLocks noGrp="1"/>
          </p:cNvSpPr>
          <p:nvPr>
            <p:ph type="dt" sz="half" idx="2"/>
          </p:nvPr>
        </p:nvSpPr>
        <p:spPr/>
        <p:txBody>
          <a:bodyPr/>
          <a:lstStyle/>
          <a:p>
            <a:r>
              <a:rPr lang="en-US" dirty="0"/>
              <a:t>7/15/2025</a:t>
            </a:r>
          </a:p>
        </p:txBody>
      </p:sp>
      <p:sp>
        <p:nvSpPr>
          <p:cNvPr id="4" name="Footer Placeholder 3">
            <a:extLst>
              <a:ext uri="{FF2B5EF4-FFF2-40B4-BE49-F238E27FC236}">
                <a16:creationId xmlns:a16="http://schemas.microsoft.com/office/drawing/2014/main" id="{D4438CFC-B1F1-212A-963B-2292D0D784AE}"/>
              </a:ext>
            </a:extLst>
          </p:cNvPr>
          <p:cNvSpPr>
            <a:spLocks noGrp="1"/>
          </p:cNvSpPr>
          <p:nvPr>
            <p:ph type="ftr" sz="quarter" idx="3"/>
          </p:nvPr>
        </p:nvSpPr>
        <p:spPr/>
        <p:txBody>
          <a:bodyPr/>
          <a:lstStyle/>
          <a:p>
            <a:r>
              <a:rPr lang="en-US" dirty="0"/>
              <a:t>2025 NMRA National Convention</a:t>
            </a:r>
          </a:p>
        </p:txBody>
      </p:sp>
    </p:spTree>
    <p:extLst>
      <p:ext uri="{BB962C8B-B14F-4D97-AF65-F5344CB8AC3E}">
        <p14:creationId xmlns:p14="http://schemas.microsoft.com/office/powerpoint/2010/main" val="320438577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A267DA-2C3B-8928-183D-7D9E8DC7656C}"/>
              </a:ext>
            </a:extLst>
          </p:cNvPr>
          <p:cNvSpPr>
            <a:spLocks noGrp="1"/>
          </p:cNvSpPr>
          <p:nvPr>
            <p:ph type="title" idx="4294967295"/>
          </p:nvPr>
        </p:nvSpPr>
        <p:spPr>
          <a:xfrm>
            <a:off x="0" y="144783"/>
            <a:ext cx="10515600" cy="425450"/>
          </a:xfrm>
        </p:spPr>
        <p:txBody>
          <a:bodyPr vert="horz" lIns="91440" tIns="45720" rIns="91440" bIns="45720" rtlCol="0" anchor="ctr">
            <a:noAutofit/>
          </a:bodyPr>
          <a:lstStyle/>
          <a:p>
            <a:r>
              <a:rPr lang="en-US" sz="3600" dirty="0"/>
              <a:t>Refining Further…</a:t>
            </a:r>
          </a:p>
        </p:txBody>
      </p:sp>
      <p:pic>
        <p:nvPicPr>
          <p:cNvPr id="5" name="Content Placeholder 4">
            <a:extLst>
              <a:ext uri="{FF2B5EF4-FFF2-40B4-BE49-F238E27FC236}">
                <a16:creationId xmlns:a16="http://schemas.microsoft.com/office/drawing/2014/main" id="{5023CBF3-ACC1-5E5B-F5D0-CF1689C21126}"/>
              </a:ext>
            </a:extLst>
          </p:cNvPr>
          <p:cNvPicPr>
            <a:picLocks noGrp="1" noChangeAspect="1"/>
          </p:cNvPicPr>
          <p:nvPr>
            <p:ph idx="4294967295"/>
          </p:nvPr>
        </p:nvPicPr>
        <p:blipFill>
          <a:blip r:embed="rId2"/>
          <a:stretch>
            <a:fillRect/>
          </a:stretch>
        </p:blipFill>
        <p:spPr>
          <a:xfrm>
            <a:off x="5269238" y="144783"/>
            <a:ext cx="6830295" cy="5875785"/>
          </a:xfrm>
        </p:spPr>
      </p:pic>
      <p:sp>
        <p:nvSpPr>
          <p:cNvPr id="7" name="Slide Number Placeholder 6">
            <a:extLst>
              <a:ext uri="{FF2B5EF4-FFF2-40B4-BE49-F238E27FC236}">
                <a16:creationId xmlns:a16="http://schemas.microsoft.com/office/drawing/2014/main" id="{4B615866-7921-0E6E-7979-9EACFC3A91C3}"/>
              </a:ext>
            </a:extLst>
          </p:cNvPr>
          <p:cNvSpPr>
            <a:spLocks noGrp="1"/>
          </p:cNvSpPr>
          <p:nvPr>
            <p:ph type="sldNum" sz="quarter" idx="4"/>
          </p:nvPr>
        </p:nvSpPr>
        <p:spPr>
          <a:xfrm>
            <a:off x="192384" y="6264825"/>
            <a:ext cx="811019" cy="503578"/>
          </a:xfrm>
        </p:spPr>
        <p:txBody>
          <a:bodyPr/>
          <a:lstStyle/>
          <a:p>
            <a:fld id="{A66A5F3A-8858-4907-B232-55DBE7BD5DF7}" type="slidenum">
              <a:rPr lang="en-US" smtClean="0"/>
              <a:pPr/>
              <a:t>31</a:t>
            </a:fld>
            <a:endParaRPr lang="en-US" dirty="0"/>
          </a:p>
        </p:txBody>
      </p:sp>
      <p:sp>
        <p:nvSpPr>
          <p:cNvPr id="3" name="Date Placeholder 2">
            <a:extLst>
              <a:ext uri="{FF2B5EF4-FFF2-40B4-BE49-F238E27FC236}">
                <a16:creationId xmlns:a16="http://schemas.microsoft.com/office/drawing/2014/main" id="{EDDE4959-605F-D64C-6BC9-D8BD845D01C4}"/>
              </a:ext>
            </a:extLst>
          </p:cNvPr>
          <p:cNvSpPr>
            <a:spLocks noGrp="1"/>
          </p:cNvSpPr>
          <p:nvPr>
            <p:ph type="dt" sz="half" idx="2"/>
          </p:nvPr>
        </p:nvSpPr>
        <p:spPr/>
        <p:txBody>
          <a:bodyPr/>
          <a:lstStyle/>
          <a:p>
            <a:r>
              <a:rPr lang="en-US" dirty="0"/>
              <a:t>7/15/2025</a:t>
            </a:r>
          </a:p>
        </p:txBody>
      </p:sp>
      <p:sp>
        <p:nvSpPr>
          <p:cNvPr id="4" name="Footer Placeholder 3">
            <a:extLst>
              <a:ext uri="{FF2B5EF4-FFF2-40B4-BE49-F238E27FC236}">
                <a16:creationId xmlns:a16="http://schemas.microsoft.com/office/drawing/2014/main" id="{6109841B-C5EB-4199-F51B-D8C7E7E06BA2}"/>
              </a:ext>
            </a:extLst>
          </p:cNvPr>
          <p:cNvSpPr>
            <a:spLocks noGrp="1"/>
          </p:cNvSpPr>
          <p:nvPr>
            <p:ph type="ftr" sz="quarter" idx="3"/>
          </p:nvPr>
        </p:nvSpPr>
        <p:spPr/>
        <p:txBody>
          <a:bodyPr/>
          <a:lstStyle/>
          <a:p>
            <a:r>
              <a:rPr lang="en-US" dirty="0"/>
              <a:t>2025 NMRA National Convention</a:t>
            </a:r>
          </a:p>
        </p:txBody>
      </p:sp>
    </p:spTree>
    <p:extLst>
      <p:ext uri="{BB962C8B-B14F-4D97-AF65-F5344CB8AC3E}">
        <p14:creationId xmlns:p14="http://schemas.microsoft.com/office/powerpoint/2010/main" val="59677730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6479049-9DE2-6D54-B19B-F4BC830CDF7B}"/>
              </a:ext>
            </a:extLst>
          </p:cNvPr>
          <p:cNvSpPr>
            <a:spLocks noGrp="1"/>
          </p:cNvSpPr>
          <p:nvPr>
            <p:ph type="sldNum" sz="quarter" idx="4"/>
          </p:nvPr>
        </p:nvSpPr>
        <p:spPr>
          <a:xfrm>
            <a:off x="192384" y="6264825"/>
            <a:ext cx="811019" cy="503578"/>
          </a:xfrm>
        </p:spPr>
        <p:txBody>
          <a:bodyPr/>
          <a:lstStyle/>
          <a:p>
            <a:fld id="{A66A5F3A-8858-4907-B232-55DBE7BD5DF7}" type="slidenum">
              <a:rPr lang="en-US" smtClean="0"/>
              <a:pPr/>
              <a:t>32</a:t>
            </a:fld>
            <a:endParaRPr lang="en-US" dirty="0"/>
          </a:p>
        </p:txBody>
      </p:sp>
      <p:sp>
        <p:nvSpPr>
          <p:cNvPr id="3" name="Title 1">
            <a:extLst>
              <a:ext uri="{FF2B5EF4-FFF2-40B4-BE49-F238E27FC236}">
                <a16:creationId xmlns:a16="http://schemas.microsoft.com/office/drawing/2014/main" id="{B222D139-B025-968E-F6FD-439AC54DC6D2}"/>
              </a:ext>
            </a:extLst>
          </p:cNvPr>
          <p:cNvSpPr txBox="1">
            <a:spLocks/>
          </p:cNvSpPr>
          <p:nvPr/>
        </p:nvSpPr>
        <p:spPr>
          <a:xfrm>
            <a:off x="294519" y="2181025"/>
            <a:ext cx="9605962" cy="7397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r>
              <a:rPr lang="en-US" sz="3600" dirty="0"/>
              <a:t>Layout planning</a:t>
            </a:r>
          </a:p>
        </p:txBody>
      </p:sp>
      <p:sp>
        <p:nvSpPr>
          <p:cNvPr id="4" name="Date Placeholder 3">
            <a:extLst>
              <a:ext uri="{FF2B5EF4-FFF2-40B4-BE49-F238E27FC236}">
                <a16:creationId xmlns:a16="http://schemas.microsoft.com/office/drawing/2014/main" id="{CEBDC07C-D32A-CC1B-46FE-B468AB73436C}"/>
              </a:ext>
            </a:extLst>
          </p:cNvPr>
          <p:cNvSpPr>
            <a:spLocks noGrp="1"/>
          </p:cNvSpPr>
          <p:nvPr>
            <p:ph type="dt" sz="half" idx="2"/>
          </p:nvPr>
        </p:nvSpPr>
        <p:spPr/>
        <p:txBody>
          <a:bodyPr/>
          <a:lstStyle/>
          <a:p>
            <a:r>
              <a:rPr lang="en-US" dirty="0"/>
              <a:t>7/15/2025</a:t>
            </a:r>
          </a:p>
        </p:txBody>
      </p:sp>
      <p:sp>
        <p:nvSpPr>
          <p:cNvPr id="5" name="Footer Placeholder 4">
            <a:extLst>
              <a:ext uri="{FF2B5EF4-FFF2-40B4-BE49-F238E27FC236}">
                <a16:creationId xmlns:a16="http://schemas.microsoft.com/office/drawing/2014/main" id="{789CEEBC-4793-6620-5334-4B546CDA3837}"/>
              </a:ext>
            </a:extLst>
          </p:cNvPr>
          <p:cNvSpPr>
            <a:spLocks noGrp="1"/>
          </p:cNvSpPr>
          <p:nvPr>
            <p:ph type="ftr" sz="quarter" idx="3"/>
          </p:nvPr>
        </p:nvSpPr>
        <p:spPr/>
        <p:txBody>
          <a:bodyPr/>
          <a:lstStyle/>
          <a:p>
            <a:r>
              <a:rPr lang="en-US" dirty="0"/>
              <a:t>2025 NMRA National Convention</a:t>
            </a:r>
          </a:p>
        </p:txBody>
      </p:sp>
    </p:spTree>
    <p:extLst>
      <p:ext uri="{BB962C8B-B14F-4D97-AF65-F5344CB8AC3E}">
        <p14:creationId xmlns:p14="http://schemas.microsoft.com/office/powerpoint/2010/main" val="6108750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9F78E43-1A17-01E0-28E6-7CAD8610985C}"/>
              </a:ext>
            </a:extLst>
          </p:cNvPr>
          <p:cNvSpPr>
            <a:spLocks noGrp="1"/>
          </p:cNvSpPr>
          <p:nvPr>
            <p:ph type="dt" sz="half" idx="2"/>
          </p:nvPr>
        </p:nvSpPr>
        <p:spPr/>
        <p:txBody>
          <a:bodyPr/>
          <a:lstStyle/>
          <a:p>
            <a:r>
              <a:rPr lang="en-US"/>
              <a:t>7/15/2025</a:t>
            </a:r>
            <a:endParaRPr lang="en-US" dirty="0"/>
          </a:p>
        </p:txBody>
      </p:sp>
      <p:sp>
        <p:nvSpPr>
          <p:cNvPr id="3" name="Footer Placeholder 2">
            <a:extLst>
              <a:ext uri="{FF2B5EF4-FFF2-40B4-BE49-F238E27FC236}">
                <a16:creationId xmlns:a16="http://schemas.microsoft.com/office/drawing/2014/main" id="{3AF10014-2502-9134-68C1-50AF133C6A77}"/>
              </a:ext>
            </a:extLst>
          </p:cNvPr>
          <p:cNvSpPr>
            <a:spLocks noGrp="1"/>
          </p:cNvSpPr>
          <p:nvPr>
            <p:ph type="ftr" sz="quarter" idx="3"/>
          </p:nvPr>
        </p:nvSpPr>
        <p:spPr/>
        <p:txBody>
          <a:bodyPr/>
          <a:lstStyle/>
          <a:p>
            <a:r>
              <a:rPr lang="en-US" sz="2000" b="1" i="0" kern="1200" baseline="0">
                <a:solidFill>
                  <a:schemeClr val="bg1">
                    <a:lumMod val="95000"/>
                  </a:schemeClr>
                </a:solidFill>
                <a:effectLst/>
                <a:latin typeface="+mn-lt"/>
                <a:ea typeface="+mn-ea"/>
                <a:cs typeface="+mn-cs"/>
              </a:rPr>
              <a:t>2025 NMRA National Convention</a:t>
            </a:r>
            <a:endParaRPr lang="en-US" dirty="0"/>
          </a:p>
        </p:txBody>
      </p:sp>
      <p:sp>
        <p:nvSpPr>
          <p:cNvPr id="4" name="Slide Number Placeholder 3">
            <a:extLst>
              <a:ext uri="{FF2B5EF4-FFF2-40B4-BE49-F238E27FC236}">
                <a16:creationId xmlns:a16="http://schemas.microsoft.com/office/drawing/2014/main" id="{121227D3-CE4A-66D4-4311-16ECED263D27}"/>
              </a:ext>
            </a:extLst>
          </p:cNvPr>
          <p:cNvSpPr>
            <a:spLocks noGrp="1"/>
          </p:cNvSpPr>
          <p:nvPr>
            <p:ph type="sldNum" sz="quarter" idx="4"/>
          </p:nvPr>
        </p:nvSpPr>
        <p:spPr/>
        <p:txBody>
          <a:bodyPr/>
          <a:lstStyle/>
          <a:p>
            <a:pPr algn="r"/>
            <a:fld id="{A66A5F3A-8858-4907-B232-55DBE7BD5DF7}" type="slidenum">
              <a:rPr lang="en-US" smtClean="0"/>
              <a:pPr algn="r"/>
              <a:t>33</a:t>
            </a:fld>
            <a:endParaRPr lang="en-US"/>
          </a:p>
        </p:txBody>
      </p:sp>
      <p:sp>
        <p:nvSpPr>
          <p:cNvPr id="5" name="TextBox 4">
            <a:extLst>
              <a:ext uri="{FF2B5EF4-FFF2-40B4-BE49-F238E27FC236}">
                <a16:creationId xmlns:a16="http://schemas.microsoft.com/office/drawing/2014/main" id="{F95A1C34-B7E6-72FA-8B54-C6F0B1F0D283}"/>
              </a:ext>
            </a:extLst>
          </p:cNvPr>
          <p:cNvSpPr txBox="1"/>
          <p:nvPr/>
        </p:nvSpPr>
        <p:spPr>
          <a:xfrm>
            <a:off x="181676" y="0"/>
            <a:ext cx="11553123" cy="1285875"/>
          </a:xfrm>
          <a:prstGeom prst="rect">
            <a:avLst/>
          </a:prstGeom>
        </p:spPr>
        <p:txBody>
          <a:bodyPr vert="horz" lIns="91440" tIns="45720" rIns="91440" bIns="45720" rtlCol="0" anchor="ctr">
            <a:noAutofit/>
          </a:bodyPr>
          <a:lstStyle>
            <a:defPPr>
              <a:defRPr lang="en-US"/>
            </a:defPPr>
            <a:lvl1pPr defTabSz="914400">
              <a:lnSpc>
                <a:spcPct val="90000"/>
              </a:lnSpc>
              <a:spcBef>
                <a:spcPct val="0"/>
              </a:spcBef>
              <a:buNone/>
              <a:defRPr sz="3600" b="0" i="0" cap="all">
                <a:effectLst/>
                <a:latin typeface="+mj-lt"/>
                <a:ea typeface="+mj-ea"/>
                <a:cs typeface="+mj-cs"/>
              </a:defRPr>
            </a:lvl1pPr>
          </a:lstStyle>
          <a:p>
            <a:r>
              <a:rPr lang="en-US" dirty="0"/>
              <a:t>Generate Ideas</a:t>
            </a:r>
            <a:br>
              <a:rPr lang="en-US" dirty="0"/>
            </a:br>
            <a:r>
              <a:rPr lang="en-US" sz="2400" dirty="0"/>
              <a:t>Prompt: are there any more topics </a:t>
            </a:r>
            <a:r>
              <a:rPr lang="en-US" sz="2400" dirty="0" err="1"/>
              <a:t>i</a:t>
            </a:r>
            <a:r>
              <a:rPr lang="en-US" sz="2400" dirty="0"/>
              <a:t> should be adding, more usage examples/prompts by modelers.  Show as a table for .ppt</a:t>
            </a:r>
          </a:p>
        </p:txBody>
      </p:sp>
      <p:graphicFrame>
        <p:nvGraphicFramePr>
          <p:cNvPr id="6" name="Table 5">
            <a:extLst>
              <a:ext uri="{FF2B5EF4-FFF2-40B4-BE49-F238E27FC236}">
                <a16:creationId xmlns:a16="http://schemas.microsoft.com/office/drawing/2014/main" id="{DBC2D19A-05AD-E21D-213D-9780EC1A6444}"/>
              </a:ext>
            </a:extLst>
          </p:cNvPr>
          <p:cNvGraphicFramePr>
            <a:graphicFrameLocks noGrp="1"/>
          </p:cNvGraphicFramePr>
          <p:nvPr>
            <p:extLst>
              <p:ext uri="{D42A27DB-BD31-4B8C-83A1-F6EECF244321}">
                <p14:modId xmlns:p14="http://schemas.microsoft.com/office/powerpoint/2010/main" val="1087162878"/>
              </p:ext>
            </p:extLst>
          </p:nvPr>
        </p:nvGraphicFramePr>
        <p:xfrm>
          <a:off x="323849" y="1285875"/>
          <a:ext cx="11410950" cy="4695822"/>
        </p:xfrm>
        <a:graphic>
          <a:graphicData uri="http://schemas.openxmlformats.org/drawingml/2006/table">
            <a:tbl>
              <a:tblPr>
                <a:tableStyleId>{284E427A-3D55-4303-BF80-6455036E1DE7}</a:tableStyleId>
              </a:tblPr>
              <a:tblGrid>
                <a:gridCol w="2447926">
                  <a:extLst>
                    <a:ext uri="{9D8B030D-6E8A-4147-A177-3AD203B41FA5}">
                      <a16:colId xmlns:a16="http://schemas.microsoft.com/office/drawing/2014/main" val="251855849"/>
                    </a:ext>
                  </a:extLst>
                </a:gridCol>
                <a:gridCol w="4152900">
                  <a:extLst>
                    <a:ext uri="{9D8B030D-6E8A-4147-A177-3AD203B41FA5}">
                      <a16:colId xmlns:a16="http://schemas.microsoft.com/office/drawing/2014/main" val="3995807986"/>
                    </a:ext>
                  </a:extLst>
                </a:gridCol>
                <a:gridCol w="4810124">
                  <a:extLst>
                    <a:ext uri="{9D8B030D-6E8A-4147-A177-3AD203B41FA5}">
                      <a16:colId xmlns:a16="http://schemas.microsoft.com/office/drawing/2014/main" val="249033749"/>
                    </a:ext>
                  </a:extLst>
                </a:gridCol>
              </a:tblGrid>
              <a:tr h="404369">
                <a:tc>
                  <a:txBody>
                    <a:bodyPr/>
                    <a:lstStyle/>
                    <a:p>
                      <a:pPr>
                        <a:buNone/>
                      </a:pPr>
                      <a:r>
                        <a:rPr lang="en-US" sz="1400" b="1"/>
                        <a:t>Topic</a:t>
                      </a:r>
                      <a:endParaRPr lang="en-US" sz="1400"/>
                    </a:p>
                  </a:txBody>
                  <a:tcPr marL="47912" marR="47912" marT="23956" marB="23956" anchor="ctr"/>
                </a:tc>
                <a:tc>
                  <a:txBody>
                    <a:bodyPr/>
                    <a:lstStyle/>
                    <a:p>
                      <a:pPr>
                        <a:buNone/>
                      </a:pPr>
                      <a:r>
                        <a:rPr lang="en-US" sz="1400" b="1" dirty="0"/>
                        <a:t>Example Prompt</a:t>
                      </a:r>
                      <a:endParaRPr lang="en-US" sz="1400" dirty="0"/>
                    </a:p>
                  </a:txBody>
                  <a:tcPr marL="47912" marR="47912" marT="23956" marB="23956" anchor="ctr"/>
                </a:tc>
                <a:tc>
                  <a:txBody>
                    <a:bodyPr/>
                    <a:lstStyle/>
                    <a:p>
                      <a:pPr>
                        <a:buNone/>
                      </a:pPr>
                      <a:r>
                        <a:rPr lang="en-US" sz="1400" b="1"/>
                        <a:t>Sample ChatGPT Response (Summary)</a:t>
                      </a:r>
                      <a:endParaRPr lang="en-US" sz="1400"/>
                    </a:p>
                  </a:txBody>
                  <a:tcPr marL="47912" marR="47912" marT="23956" marB="23956" anchor="ctr"/>
                </a:tc>
                <a:extLst>
                  <a:ext uri="{0D108BD9-81ED-4DB2-BD59-A6C34878D82A}">
                    <a16:rowId xmlns:a16="http://schemas.microsoft.com/office/drawing/2014/main" val="2728855975"/>
                  </a:ext>
                </a:extLst>
              </a:tr>
              <a:tr h="511688">
                <a:tc>
                  <a:txBody>
                    <a:bodyPr/>
                    <a:lstStyle/>
                    <a:p>
                      <a:pPr>
                        <a:buNone/>
                      </a:pPr>
                      <a:r>
                        <a:rPr lang="en-US" sz="1400" b="1"/>
                        <a:t>Scenery &amp; Layout Design</a:t>
                      </a:r>
                      <a:endParaRPr lang="en-US" sz="1400"/>
                    </a:p>
                  </a:txBody>
                  <a:tcPr marL="47912" marR="47912" marT="23956" marB="23956" anchor="ctr"/>
                </a:tc>
                <a:tc>
                  <a:txBody>
                    <a:bodyPr/>
                    <a:lstStyle/>
                    <a:p>
                      <a:pPr>
                        <a:buNone/>
                      </a:pPr>
                      <a:r>
                        <a:rPr lang="en-US" sz="1400"/>
                        <a:t>Suggest 5 realistic small industries for a 4x8 HO layout.</a:t>
                      </a:r>
                    </a:p>
                  </a:txBody>
                  <a:tcPr marL="47912" marR="47912" marT="23956" marB="23956" anchor="ctr"/>
                </a:tc>
                <a:tc>
                  <a:txBody>
                    <a:bodyPr/>
                    <a:lstStyle/>
                    <a:p>
                      <a:pPr>
                        <a:buNone/>
                      </a:pPr>
                      <a:r>
                        <a:rPr lang="en-US" sz="1400"/>
                        <a:t>Grain elevator, lumber yard, fuel depot, warehouse, coal mine.</a:t>
                      </a:r>
                    </a:p>
                  </a:txBody>
                  <a:tcPr marL="47912" marR="47912" marT="23956" marB="23956" anchor="ctr"/>
                </a:tc>
                <a:extLst>
                  <a:ext uri="{0D108BD9-81ED-4DB2-BD59-A6C34878D82A}">
                    <a16:rowId xmlns:a16="http://schemas.microsoft.com/office/drawing/2014/main" val="4098777631"/>
                  </a:ext>
                </a:extLst>
              </a:tr>
              <a:tr h="511688">
                <a:tc>
                  <a:txBody>
                    <a:bodyPr/>
                    <a:lstStyle/>
                    <a:p>
                      <a:pPr>
                        <a:buNone/>
                      </a:pPr>
                      <a:r>
                        <a:rPr lang="en-US" sz="1400" b="1"/>
                        <a:t>Historical Research</a:t>
                      </a:r>
                      <a:endParaRPr lang="en-US" sz="1400"/>
                    </a:p>
                  </a:txBody>
                  <a:tcPr marL="47912" marR="47912" marT="23956" marB="23956" anchor="ctr"/>
                </a:tc>
                <a:tc>
                  <a:txBody>
                    <a:bodyPr/>
                    <a:lstStyle/>
                    <a:p>
                      <a:pPr>
                        <a:buNone/>
                      </a:pPr>
                      <a:r>
                        <a:rPr lang="en-US" sz="1400" dirty="0"/>
                        <a:t>Typical freight car types used by Southern Pacific in the 1950s?</a:t>
                      </a:r>
                    </a:p>
                  </a:txBody>
                  <a:tcPr marL="47912" marR="47912" marT="23956" marB="23956" anchor="ctr"/>
                </a:tc>
                <a:tc>
                  <a:txBody>
                    <a:bodyPr/>
                    <a:lstStyle/>
                    <a:p>
                      <a:pPr>
                        <a:buNone/>
                      </a:pPr>
                      <a:r>
                        <a:rPr lang="en-US" sz="1400"/>
                        <a:t>Covered hoppers, tank cars, boxcars, flatcars, gondolas.</a:t>
                      </a:r>
                    </a:p>
                  </a:txBody>
                  <a:tcPr marL="47912" marR="47912" marT="23956" marB="23956" anchor="ctr"/>
                </a:tc>
                <a:extLst>
                  <a:ext uri="{0D108BD9-81ED-4DB2-BD59-A6C34878D82A}">
                    <a16:rowId xmlns:a16="http://schemas.microsoft.com/office/drawing/2014/main" val="2040211654"/>
                  </a:ext>
                </a:extLst>
              </a:tr>
              <a:tr h="577671">
                <a:tc>
                  <a:txBody>
                    <a:bodyPr/>
                    <a:lstStyle/>
                    <a:p>
                      <a:pPr>
                        <a:buNone/>
                      </a:pPr>
                      <a:r>
                        <a:rPr lang="en-US" sz="1400" b="1"/>
                        <a:t>Electronics &amp; Automation</a:t>
                      </a:r>
                      <a:endParaRPr lang="en-US" sz="1400"/>
                    </a:p>
                  </a:txBody>
                  <a:tcPr marL="47912" marR="47912" marT="23956" marB="23956" anchor="ctr"/>
                </a:tc>
                <a:tc>
                  <a:txBody>
                    <a:bodyPr/>
                    <a:lstStyle/>
                    <a:p>
                      <a:pPr>
                        <a:buNone/>
                      </a:pPr>
                      <a:r>
                        <a:rPr lang="en-US" sz="1400" dirty="0"/>
                        <a:t>Write Arduino code for 2 servos controlling turnout motors.</a:t>
                      </a:r>
                    </a:p>
                  </a:txBody>
                  <a:tcPr marL="47912" marR="47912" marT="23956" marB="23956" anchor="ctr"/>
                </a:tc>
                <a:tc>
                  <a:txBody>
                    <a:bodyPr/>
                    <a:lstStyle/>
                    <a:p>
                      <a:pPr>
                        <a:buNone/>
                      </a:pPr>
                      <a:r>
                        <a:rPr lang="en-US" sz="1400"/>
                        <a:t>Code snippet showing Servo.attach() and servo.write() calls.</a:t>
                      </a:r>
                    </a:p>
                  </a:txBody>
                  <a:tcPr marL="47912" marR="47912" marT="23956" marB="23956" anchor="ctr"/>
                </a:tc>
                <a:extLst>
                  <a:ext uri="{0D108BD9-81ED-4DB2-BD59-A6C34878D82A}">
                    <a16:rowId xmlns:a16="http://schemas.microsoft.com/office/drawing/2014/main" val="3557906102"/>
                  </a:ext>
                </a:extLst>
              </a:tr>
              <a:tr h="511688">
                <a:tc>
                  <a:txBody>
                    <a:bodyPr/>
                    <a:lstStyle/>
                    <a:p>
                      <a:pPr>
                        <a:buNone/>
                      </a:pPr>
                      <a:r>
                        <a:rPr lang="en-US" sz="1400" b="1"/>
                        <a:t>Troubleshooting &amp; Repairs</a:t>
                      </a:r>
                      <a:endParaRPr lang="en-US" sz="1400"/>
                    </a:p>
                  </a:txBody>
                  <a:tcPr marL="47912" marR="47912" marT="23956" marB="23956" anchor="ctr"/>
                </a:tc>
                <a:tc>
                  <a:txBody>
                    <a:bodyPr/>
                    <a:lstStyle/>
                    <a:p>
                      <a:pPr>
                        <a:buNone/>
                      </a:pPr>
                      <a:r>
                        <a:rPr lang="en-US" sz="1400"/>
                        <a:t>Why does my DCC throttle lose signal intermittently?</a:t>
                      </a:r>
                    </a:p>
                  </a:txBody>
                  <a:tcPr marL="47912" marR="47912" marT="23956" marB="23956" anchor="ctr"/>
                </a:tc>
                <a:tc>
                  <a:txBody>
                    <a:bodyPr/>
                    <a:lstStyle/>
                    <a:p>
                      <a:pPr>
                        <a:buNone/>
                      </a:pPr>
                      <a:r>
                        <a:rPr lang="en-US" sz="1400"/>
                        <a:t>Check wiring, track connections, shorts, and firmware updates.</a:t>
                      </a:r>
                    </a:p>
                  </a:txBody>
                  <a:tcPr marL="47912" marR="47912" marT="23956" marB="23956" anchor="ctr"/>
                </a:tc>
                <a:extLst>
                  <a:ext uri="{0D108BD9-81ED-4DB2-BD59-A6C34878D82A}">
                    <a16:rowId xmlns:a16="http://schemas.microsoft.com/office/drawing/2014/main" val="3230539894"/>
                  </a:ext>
                </a:extLst>
              </a:tr>
              <a:tr h="511688">
                <a:tc>
                  <a:txBody>
                    <a:bodyPr/>
                    <a:lstStyle/>
                    <a:p>
                      <a:pPr>
                        <a:buNone/>
                      </a:pPr>
                      <a:r>
                        <a:rPr lang="en-US" sz="1400" b="1"/>
                        <a:t>Creative Storytelling</a:t>
                      </a:r>
                      <a:endParaRPr lang="en-US" sz="1400"/>
                    </a:p>
                  </a:txBody>
                  <a:tcPr marL="47912" marR="47912" marT="23956" marB="23956" anchor="ctr"/>
                </a:tc>
                <a:tc>
                  <a:txBody>
                    <a:bodyPr/>
                    <a:lstStyle/>
                    <a:p>
                      <a:pPr>
                        <a:buNone/>
                      </a:pPr>
                      <a:r>
                        <a:rPr lang="en-US" sz="1400" dirty="0"/>
                        <a:t>Write a short story about a day for a small line dispatcher.</a:t>
                      </a:r>
                    </a:p>
                  </a:txBody>
                  <a:tcPr marL="47912" marR="47912" marT="23956" marB="23956" anchor="ctr"/>
                </a:tc>
                <a:tc>
                  <a:txBody>
                    <a:bodyPr/>
                    <a:lstStyle/>
                    <a:p>
                      <a:pPr>
                        <a:buNone/>
                      </a:pPr>
                      <a:r>
                        <a:rPr lang="en-US" sz="1400"/>
                        <a:t>Dispatcher coordinates pickups, calls yardmaster, manages trains.</a:t>
                      </a:r>
                    </a:p>
                  </a:txBody>
                  <a:tcPr marL="47912" marR="47912" marT="23956" marB="23956" anchor="ctr"/>
                </a:tc>
                <a:extLst>
                  <a:ext uri="{0D108BD9-81ED-4DB2-BD59-A6C34878D82A}">
                    <a16:rowId xmlns:a16="http://schemas.microsoft.com/office/drawing/2014/main" val="3045373333"/>
                  </a:ext>
                </a:extLst>
              </a:tr>
              <a:tr h="511688">
                <a:tc>
                  <a:txBody>
                    <a:bodyPr/>
                    <a:lstStyle/>
                    <a:p>
                      <a:pPr>
                        <a:buNone/>
                      </a:pPr>
                      <a:r>
                        <a:rPr lang="en-US" sz="1400" b="1"/>
                        <a:t>Club &amp; Social Media</a:t>
                      </a:r>
                      <a:endParaRPr lang="en-US" sz="1400"/>
                    </a:p>
                  </a:txBody>
                  <a:tcPr marL="47912" marR="47912" marT="23956" marB="23956" anchor="ctr"/>
                </a:tc>
                <a:tc>
                  <a:txBody>
                    <a:bodyPr/>
                    <a:lstStyle/>
                    <a:p>
                      <a:pPr>
                        <a:buNone/>
                      </a:pPr>
                      <a:r>
                        <a:rPr lang="en-US" sz="1400"/>
                        <a:t>Draft newsletter article for upcoming train show.</a:t>
                      </a:r>
                    </a:p>
                  </a:txBody>
                  <a:tcPr marL="47912" marR="47912" marT="23956" marB="23956" anchor="ctr"/>
                </a:tc>
                <a:tc>
                  <a:txBody>
                    <a:bodyPr/>
                    <a:lstStyle/>
                    <a:p>
                      <a:pPr>
                        <a:buNone/>
                      </a:pPr>
                      <a:r>
                        <a:rPr lang="en-US" sz="1400"/>
                        <a:t>Event details, layouts, vendors, workshops, special demos.</a:t>
                      </a:r>
                    </a:p>
                  </a:txBody>
                  <a:tcPr marL="47912" marR="47912" marT="23956" marB="23956" anchor="ctr"/>
                </a:tc>
                <a:extLst>
                  <a:ext uri="{0D108BD9-81ED-4DB2-BD59-A6C34878D82A}">
                    <a16:rowId xmlns:a16="http://schemas.microsoft.com/office/drawing/2014/main" val="1063811266"/>
                  </a:ext>
                </a:extLst>
              </a:tr>
              <a:tr h="577671">
                <a:tc>
                  <a:txBody>
                    <a:bodyPr/>
                    <a:lstStyle/>
                    <a:p>
                      <a:pPr>
                        <a:buNone/>
                      </a:pPr>
                      <a:r>
                        <a:rPr lang="en-US" sz="1400" b="1"/>
                        <a:t>Building &amp; Kitbashing</a:t>
                      </a:r>
                      <a:endParaRPr lang="en-US" sz="1400"/>
                    </a:p>
                  </a:txBody>
                  <a:tcPr marL="47912" marR="47912" marT="23956" marB="23956" anchor="ctr"/>
                </a:tc>
                <a:tc>
                  <a:txBody>
                    <a:bodyPr/>
                    <a:lstStyle/>
                    <a:p>
                      <a:pPr>
                        <a:buNone/>
                      </a:pPr>
                      <a:r>
                        <a:rPr lang="en-US" sz="1400"/>
                        <a:t>Best practices for assembling resin freight car kits?</a:t>
                      </a:r>
                    </a:p>
                  </a:txBody>
                  <a:tcPr marL="47912" marR="47912" marT="23956" marB="23956" anchor="ctr"/>
                </a:tc>
                <a:tc>
                  <a:txBody>
                    <a:bodyPr/>
                    <a:lstStyle/>
                    <a:p>
                      <a:pPr>
                        <a:buNone/>
                      </a:pPr>
                      <a:r>
                        <a:rPr lang="en-US" sz="1400"/>
                        <a:t>Clean parts, super glue, test fit, sand edges, prime before painting.</a:t>
                      </a:r>
                    </a:p>
                  </a:txBody>
                  <a:tcPr marL="47912" marR="47912" marT="23956" marB="23956" anchor="ctr"/>
                </a:tc>
                <a:extLst>
                  <a:ext uri="{0D108BD9-81ED-4DB2-BD59-A6C34878D82A}">
                    <a16:rowId xmlns:a16="http://schemas.microsoft.com/office/drawing/2014/main" val="2055578632"/>
                  </a:ext>
                </a:extLst>
              </a:tr>
              <a:tr h="577671">
                <a:tc>
                  <a:txBody>
                    <a:bodyPr/>
                    <a:lstStyle/>
                    <a:p>
                      <a:pPr>
                        <a:buNone/>
                      </a:pPr>
                      <a:r>
                        <a:rPr lang="en-US" sz="1400" b="1"/>
                        <a:t>Project Management</a:t>
                      </a:r>
                      <a:endParaRPr lang="en-US" sz="1400"/>
                    </a:p>
                  </a:txBody>
                  <a:tcPr marL="47912" marR="47912" marT="23956" marB="23956" anchor="ctr"/>
                </a:tc>
                <a:tc>
                  <a:txBody>
                    <a:bodyPr/>
                    <a:lstStyle/>
                    <a:p>
                      <a:pPr>
                        <a:buNone/>
                      </a:pPr>
                      <a:r>
                        <a:rPr lang="en-US" sz="1400"/>
                        <a:t>Create a checklist to finish layout by next Christmas.</a:t>
                      </a:r>
                    </a:p>
                  </a:txBody>
                  <a:tcPr marL="47912" marR="47912" marT="23956" marB="23956" anchor="ctr"/>
                </a:tc>
                <a:tc>
                  <a:txBody>
                    <a:bodyPr/>
                    <a:lstStyle/>
                    <a:p>
                      <a:pPr>
                        <a:buNone/>
                      </a:pPr>
                      <a:r>
                        <a:rPr lang="en-US" sz="1400" dirty="0"/>
                        <a:t>Track and wiring by June, scenery by August, painting by October, etc.</a:t>
                      </a:r>
                    </a:p>
                  </a:txBody>
                  <a:tcPr marL="47912" marR="47912" marT="23956" marB="23956" anchor="ctr"/>
                </a:tc>
                <a:extLst>
                  <a:ext uri="{0D108BD9-81ED-4DB2-BD59-A6C34878D82A}">
                    <a16:rowId xmlns:a16="http://schemas.microsoft.com/office/drawing/2014/main" val="101231022"/>
                  </a:ext>
                </a:extLst>
              </a:tr>
            </a:tbl>
          </a:graphicData>
        </a:graphic>
      </p:graphicFrame>
    </p:spTree>
    <p:extLst>
      <p:ext uri="{BB962C8B-B14F-4D97-AF65-F5344CB8AC3E}">
        <p14:creationId xmlns:p14="http://schemas.microsoft.com/office/powerpoint/2010/main" val="195429967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FF42FA3-EB08-A534-78D2-05D3E5CCEC19}"/>
              </a:ext>
            </a:extLst>
          </p:cNvPr>
          <p:cNvSpPr>
            <a:spLocks noGrp="1"/>
          </p:cNvSpPr>
          <p:nvPr>
            <p:ph type="dt" sz="half" idx="2"/>
          </p:nvPr>
        </p:nvSpPr>
        <p:spPr/>
        <p:txBody>
          <a:bodyPr/>
          <a:lstStyle/>
          <a:p>
            <a:r>
              <a:rPr lang="en-US"/>
              <a:t>7/15/2025</a:t>
            </a:r>
            <a:endParaRPr lang="en-US" dirty="0"/>
          </a:p>
        </p:txBody>
      </p:sp>
      <p:sp>
        <p:nvSpPr>
          <p:cNvPr id="3" name="Footer Placeholder 2">
            <a:extLst>
              <a:ext uri="{FF2B5EF4-FFF2-40B4-BE49-F238E27FC236}">
                <a16:creationId xmlns:a16="http://schemas.microsoft.com/office/drawing/2014/main" id="{9DD14E3E-D565-0434-500F-E034CD336C2E}"/>
              </a:ext>
            </a:extLst>
          </p:cNvPr>
          <p:cNvSpPr>
            <a:spLocks noGrp="1"/>
          </p:cNvSpPr>
          <p:nvPr>
            <p:ph type="ftr" sz="quarter" idx="3"/>
          </p:nvPr>
        </p:nvSpPr>
        <p:spPr/>
        <p:txBody>
          <a:bodyPr/>
          <a:lstStyle/>
          <a:p>
            <a:r>
              <a:rPr lang="en-US" sz="2000" b="1" i="0" kern="1200" baseline="0">
                <a:solidFill>
                  <a:schemeClr val="bg1">
                    <a:lumMod val="95000"/>
                  </a:schemeClr>
                </a:solidFill>
                <a:effectLst/>
                <a:latin typeface="+mn-lt"/>
                <a:ea typeface="+mn-ea"/>
                <a:cs typeface="+mn-cs"/>
              </a:rPr>
              <a:t>2025 NMRA National Convention</a:t>
            </a:r>
            <a:endParaRPr lang="en-US" dirty="0"/>
          </a:p>
        </p:txBody>
      </p:sp>
      <p:sp>
        <p:nvSpPr>
          <p:cNvPr id="4" name="Slide Number Placeholder 3">
            <a:extLst>
              <a:ext uri="{FF2B5EF4-FFF2-40B4-BE49-F238E27FC236}">
                <a16:creationId xmlns:a16="http://schemas.microsoft.com/office/drawing/2014/main" id="{AFB96E0C-9585-AF34-2BC1-BE66EA2BF846}"/>
              </a:ext>
            </a:extLst>
          </p:cNvPr>
          <p:cNvSpPr>
            <a:spLocks noGrp="1"/>
          </p:cNvSpPr>
          <p:nvPr>
            <p:ph type="sldNum" sz="quarter" idx="4"/>
          </p:nvPr>
        </p:nvSpPr>
        <p:spPr/>
        <p:txBody>
          <a:bodyPr/>
          <a:lstStyle/>
          <a:p>
            <a:pPr algn="r"/>
            <a:fld id="{A66A5F3A-8858-4907-B232-55DBE7BD5DF7}" type="slidenum">
              <a:rPr lang="en-US" smtClean="0"/>
              <a:pPr algn="r"/>
              <a:t>34</a:t>
            </a:fld>
            <a:endParaRPr lang="en-US"/>
          </a:p>
        </p:txBody>
      </p:sp>
      <p:sp>
        <p:nvSpPr>
          <p:cNvPr id="7" name="TextBox 6">
            <a:extLst>
              <a:ext uri="{FF2B5EF4-FFF2-40B4-BE49-F238E27FC236}">
                <a16:creationId xmlns:a16="http://schemas.microsoft.com/office/drawing/2014/main" id="{8852A235-9B69-F2F9-55F6-E7EDAD6F32DF}"/>
              </a:ext>
            </a:extLst>
          </p:cNvPr>
          <p:cNvSpPr txBox="1"/>
          <p:nvPr/>
        </p:nvSpPr>
        <p:spPr>
          <a:xfrm>
            <a:off x="181676" y="0"/>
            <a:ext cx="11553123" cy="800219"/>
          </a:xfrm>
          <a:prstGeom prst="rect">
            <a:avLst/>
          </a:prstGeom>
        </p:spPr>
        <p:txBody>
          <a:bodyPr vert="horz" lIns="91440" tIns="45720" rIns="91440" bIns="45720" rtlCol="0" anchor="ctr">
            <a:noAutofit/>
          </a:bodyPr>
          <a:lstStyle>
            <a:defPPr>
              <a:defRPr lang="en-US"/>
            </a:defPPr>
            <a:lvl1pPr defTabSz="914400">
              <a:lnSpc>
                <a:spcPct val="90000"/>
              </a:lnSpc>
              <a:spcBef>
                <a:spcPct val="0"/>
              </a:spcBef>
              <a:buNone/>
              <a:defRPr sz="3600" b="0" i="0" cap="all">
                <a:effectLst/>
                <a:latin typeface="+mj-lt"/>
                <a:ea typeface="+mj-ea"/>
                <a:cs typeface="+mj-cs"/>
              </a:defRPr>
            </a:lvl1pPr>
          </a:lstStyle>
          <a:p>
            <a:r>
              <a:rPr lang="en-US" dirty="0"/>
              <a:t>Generate Ideas</a:t>
            </a:r>
            <a:br>
              <a:rPr lang="en-US" dirty="0"/>
            </a:br>
            <a:r>
              <a:rPr lang="en-US" sz="2400" dirty="0"/>
              <a:t>Prompt: Suggest 5 realistic small industries suitable for a 4x8 HO scale layout, formatted as a table for using with .ppt</a:t>
            </a:r>
          </a:p>
        </p:txBody>
      </p:sp>
      <p:graphicFrame>
        <p:nvGraphicFramePr>
          <p:cNvPr id="8" name="Table 7">
            <a:extLst>
              <a:ext uri="{FF2B5EF4-FFF2-40B4-BE49-F238E27FC236}">
                <a16:creationId xmlns:a16="http://schemas.microsoft.com/office/drawing/2014/main" id="{D92D2CB9-043F-8BEA-7213-AFE01E461DF5}"/>
              </a:ext>
            </a:extLst>
          </p:cNvPr>
          <p:cNvGraphicFramePr>
            <a:graphicFrameLocks noGrp="1"/>
          </p:cNvGraphicFramePr>
          <p:nvPr>
            <p:extLst>
              <p:ext uri="{D42A27DB-BD31-4B8C-83A1-F6EECF244321}">
                <p14:modId xmlns:p14="http://schemas.microsoft.com/office/powerpoint/2010/main" val="1166844580"/>
              </p:ext>
            </p:extLst>
          </p:nvPr>
        </p:nvGraphicFramePr>
        <p:xfrm>
          <a:off x="457200" y="3095624"/>
          <a:ext cx="11553123" cy="4886324"/>
        </p:xfrm>
        <a:graphic>
          <a:graphicData uri="http://schemas.openxmlformats.org/drawingml/2006/table">
            <a:tbl>
              <a:tblPr>
                <a:tableStyleId>{284E427A-3D55-4303-BF80-6455036E1DE7}</a:tableStyleId>
              </a:tblPr>
              <a:tblGrid>
                <a:gridCol w="3851041">
                  <a:extLst>
                    <a:ext uri="{9D8B030D-6E8A-4147-A177-3AD203B41FA5}">
                      <a16:colId xmlns:a16="http://schemas.microsoft.com/office/drawing/2014/main" val="3483168607"/>
                    </a:ext>
                  </a:extLst>
                </a:gridCol>
                <a:gridCol w="3851041">
                  <a:extLst>
                    <a:ext uri="{9D8B030D-6E8A-4147-A177-3AD203B41FA5}">
                      <a16:colId xmlns:a16="http://schemas.microsoft.com/office/drawing/2014/main" val="2606829501"/>
                    </a:ext>
                  </a:extLst>
                </a:gridCol>
                <a:gridCol w="3851041">
                  <a:extLst>
                    <a:ext uri="{9D8B030D-6E8A-4147-A177-3AD203B41FA5}">
                      <a16:colId xmlns:a16="http://schemas.microsoft.com/office/drawing/2014/main" val="2649785861"/>
                    </a:ext>
                  </a:extLst>
                </a:gridCol>
              </a:tblGrid>
              <a:tr h="434339">
                <a:tc>
                  <a:txBody>
                    <a:bodyPr/>
                    <a:lstStyle/>
                    <a:p>
                      <a:pPr>
                        <a:buNone/>
                      </a:pPr>
                      <a:r>
                        <a:rPr lang="en-US" sz="1800" b="1"/>
                        <a:t>Industry</a:t>
                      </a:r>
                      <a:endParaRPr lang="en-US" sz="1800"/>
                    </a:p>
                  </a:txBody>
                  <a:tcPr marL="76659" marR="76659" marT="38329" marB="38329" anchor="ctr"/>
                </a:tc>
                <a:tc>
                  <a:txBody>
                    <a:bodyPr/>
                    <a:lstStyle/>
                    <a:p>
                      <a:pPr>
                        <a:buNone/>
                      </a:pPr>
                      <a:r>
                        <a:rPr lang="en-US" sz="1800" b="1"/>
                        <a:t>Description</a:t>
                      </a:r>
                      <a:endParaRPr lang="en-US" sz="1800"/>
                    </a:p>
                  </a:txBody>
                  <a:tcPr marL="76659" marR="76659" marT="38329" marB="38329" anchor="ctr"/>
                </a:tc>
                <a:tc>
                  <a:txBody>
                    <a:bodyPr/>
                    <a:lstStyle/>
                    <a:p>
                      <a:pPr>
                        <a:buNone/>
                      </a:pPr>
                      <a:r>
                        <a:rPr lang="en-US" sz="1800" b="1"/>
                        <a:t>Typical Rail Traffic</a:t>
                      </a:r>
                      <a:endParaRPr lang="en-US" sz="1800"/>
                    </a:p>
                  </a:txBody>
                  <a:tcPr marL="76659" marR="76659" marT="38329" marB="38329" anchor="ctr"/>
                </a:tc>
                <a:extLst>
                  <a:ext uri="{0D108BD9-81ED-4DB2-BD59-A6C34878D82A}">
                    <a16:rowId xmlns:a16="http://schemas.microsoft.com/office/drawing/2014/main" val="1865719785"/>
                  </a:ext>
                </a:extLst>
              </a:tr>
              <a:tr h="1085850">
                <a:tc>
                  <a:txBody>
                    <a:bodyPr/>
                    <a:lstStyle/>
                    <a:p>
                      <a:pPr>
                        <a:buNone/>
                      </a:pPr>
                      <a:r>
                        <a:rPr lang="en-US" sz="1800" b="1" dirty="0"/>
                        <a:t>Team Track / Freight House</a:t>
                      </a:r>
                      <a:endParaRPr lang="en-US" sz="1800" dirty="0"/>
                    </a:p>
                  </a:txBody>
                  <a:tcPr marL="76659" marR="76659" marT="38329" marB="38329" anchor="ctr"/>
                </a:tc>
                <a:tc>
                  <a:txBody>
                    <a:bodyPr/>
                    <a:lstStyle/>
                    <a:p>
                      <a:pPr>
                        <a:buNone/>
                      </a:pPr>
                      <a:r>
                        <a:rPr lang="en-US" sz="1800"/>
                        <a:t>A general-purpose track for loading/unloading a variety of goods</a:t>
                      </a:r>
                    </a:p>
                  </a:txBody>
                  <a:tcPr marL="76659" marR="76659" marT="38329" marB="38329" anchor="ctr"/>
                </a:tc>
                <a:tc>
                  <a:txBody>
                    <a:bodyPr/>
                    <a:lstStyle/>
                    <a:p>
                      <a:pPr>
                        <a:buNone/>
                      </a:pPr>
                      <a:r>
                        <a:rPr lang="en-US" sz="1800"/>
                        <a:t>Boxcars, flatcars, reefers</a:t>
                      </a:r>
                    </a:p>
                  </a:txBody>
                  <a:tcPr marL="76659" marR="76659" marT="38329" marB="38329" anchor="ctr"/>
                </a:tc>
                <a:extLst>
                  <a:ext uri="{0D108BD9-81ED-4DB2-BD59-A6C34878D82A}">
                    <a16:rowId xmlns:a16="http://schemas.microsoft.com/office/drawing/2014/main" val="228881501"/>
                  </a:ext>
                </a:extLst>
              </a:tr>
              <a:tr h="1085850">
                <a:tc>
                  <a:txBody>
                    <a:bodyPr/>
                    <a:lstStyle/>
                    <a:p>
                      <a:pPr>
                        <a:buNone/>
                      </a:pPr>
                      <a:r>
                        <a:rPr lang="en-US" sz="1800" b="1"/>
                        <a:t>Lumber Yard</a:t>
                      </a:r>
                      <a:endParaRPr lang="en-US" sz="1800"/>
                    </a:p>
                  </a:txBody>
                  <a:tcPr marL="76659" marR="76659" marT="38329" marB="38329" anchor="ctr"/>
                </a:tc>
                <a:tc>
                  <a:txBody>
                    <a:bodyPr/>
                    <a:lstStyle/>
                    <a:p>
                      <a:pPr>
                        <a:buNone/>
                      </a:pPr>
                      <a:r>
                        <a:rPr lang="en-US" sz="1800"/>
                        <a:t>Receives dimensional lumber, plywood, or logs for local distribution</a:t>
                      </a:r>
                    </a:p>
                  </a:txBody>
                  <a:tcPr marL="76659" marR="76659" marT="38329" marB="38329" anchor="ctr"/>
                </a:tc>
                <a:tc>
                  <a:txBody>
                    <a:bodyPr/>
                    <a:lstStyle/>
                    <a:p>
                      <a:pPr>
                        <a:buNone/>
                      </a:pPr>
                      <a:r>
                        <a:rPr lang="en-US" sz="1800"/>
                        <a:t>Flatcars, gondolas, boxcars</a:t>
                      </a:r>
                    </a:p>
                  </a:txBody>
                  <a:tcPr marL="76659" marR="76659" marT="38329" marB="38329" anchor="ctr"/>
                </a:tc>
                <a:extLst>
                  <a:ext uri="{0D108BD9-81ED-4DB2-BD59-A6C34878D82A}">
                    <a16:rowId xmlns:a16="http://schemas.microsoft.com/office/drawing/2014/main" val="3489780732"/>
                  </a:ext>
                </a:extLst>
              </a:tr>
              <a:tr h="760095">
                <a:tc>
                  <a:txBody>
                    <a:bodyPr/>
                    <a:lstStyle/>
                    <a:p>
                      <a:pPr>
                        <a:buNone/>
                      </a:pPr>
                      <a:r>
                        <a:rPr lang="en-US" sz="1800" b="1"/>
                        <a:t>Concrete / Ready-Mix Plant</a:t>
                      </a:r>
                      <a:endParaRPr lang="en-US" sz="1800"/>
                    </a:p>
                  </a:txBody>
                  <a:tcPr marL="76659" marR="76659" marT="38329" marB="38329" anchor="ctr"/>
                </a:tc>
                <a:tc>
                  <a:txBody>
                    <a:bodyPr/>
                    <a:lstStyle/>
                    <a:p>
                      <a:pPr>
                        <a:buNone/>
                      </a:pPr>
                      <a:r>
                        <a:rPr lang="en-US" sz="1800"/>
                        <a:t>Mixes concrete from delivered sand, gravel, and cement</a:t>
                      </a:r>
                    </a:p>
                  </a:txBody>
                  <a:tcPr marL="76659" marR="76659" marT="38329" marB="38329" anchor="ctr"/>
                </a:tc>
                <a:tc>
                  <a:txBody>
                    <a:bodyPr/>
                    <a:lstStyle/>
                    <a:p>
                      <a:pPr>
                        <a:buNone/>
                      </a:pPr>
                      <a:r>
                        <a:rPr lang="en-US" sz="1800"/>
                        <a:t>Covered hoppers, open hoppers</a:t>
                      </a:r>
                    </a:p>
                  </a:txBody>
                  <a:tcPr marL="76659" marR="76659" marT="38329" marB="38329" anchor="ctr"/>
                </a:tc>
                <a:extLst>
                  <a:ext uri="{0D108BD9-81ED-4DB2-BD59-A6C34878D82A}">
                    <a16:rowId xmlns:a16="http://schemas.microsoft.com/office/drawing/2014/main" val="4081255673"/>
                  </a:ext>
                </a:extLst>
              </a:tr>
              <a:tr h="760095">
                <a:tc>
                  <a:txBody>
                    <a:bodyPr/>
                    <a:lstStyle/>
                    <a:p>
                      <a:pPr>
                        <a:buNone/>
                      </a:pPr>
                      <a:r>
                        <a:rPr lang="en-US" sz="1800" b="1"/>
                        <a:t>Small Brewery or Beverage Distributor</a:t>
                      </a:r>
                      <a:endParaRPr lang="en-US" sz="1800"/>
                    </a:p>
                  </a:txBody>
                  <a:tcPr marL="76659" marR="76659" marT="38329" marB="38329" anchor="ctr"/>
                </a:tc>
                <a:tc>
                  <a:txBody>
                    <a:bodyPr/>
                    <a:lstStyle/>
                    <a:p>
                      <a:pPr>
                        <a:buNone/>
                      </a:pPr>
                      <a:r>
                        <a:rPr lang="en-US" sz="1800"/>
                        <a:t>Receives ingredients, ships bottled/canned beverages</a:t>
                      </a:r>
                    </a:p>
                  </a:txBody>
                  <a:tcPr marL="76659" marR="76659" marT="38329" marB="38329" anchor="ctr"/>
                </a:tc>
                <a:tc>
                  <a:txBody>
                    <a:bodyPr/>
                    <a:lstStyle/>
                    <a:p>
                      <a:pPr>
                        <a:buNone/>
                      </a:pPr>
                      <a:r>
                        <a:rPr lang="en-US" sz="1800"/>
                        <a:t>Boxcars, tank cars, grain hoppers</a:t>
                      </a:r>
                    </a:p>
                  </a:txBody>
                  <a:tcPr marL="76659" marR="76659" marT="38329" marB="38329" anchor="ctr"/>
                </a:tc>
                <a:extLst>
                  <a:ext uri="{0D108BD9-81ED-4DB2-BD59-A6C34878D82A}">
                    <a16:rowId xmlns:a16="http://schemas.microsoft.com/office/drawing/2014/main" val="1456114526"/>
                  </a:ext>
                </a:extLst>
              </a:tr>
              <a:tr h="760095">
                <a:tc>
                  <a:txBody>
                    <a:bodyPr/>
                    <a:lstStyle/>
                    <a:p>
                      <a:pPr>
                        <a:buNone/>
                      </a:pPr>
                      <a:r>
                        <a:rPr lang="en-US" sz="1800" b="1"/>
                        <a:t>Machine Shop / Light Manufacturing</a:t>
                      </a:r>
                      <a:endParaRPr lang="en-US" sz="1800"/>
                    </a:p>
                  </a:txBody>
                  <a:tcPr marL="76659" marR="76659" marT="38329" marB="38329" anchor="ctr"/>
                </a:tc>
                <a:tc>
                  <a:txBody>
                    <a:bodyPr/>
                    <a:lstStyle/>
                    <a:p>
                      <a:pPr>
                        <a:buNone/>
                      </a:pPr>
                      <a:r>
                        <a:rPr lang="en-US" sz="1800"/>
                        <a:t>Produces parts or tools; ships finished goods</a:t>
                      </a:r>
                    </a:p>
                  </a:txBody>
                  <a:tcPr marL="76659" marR="76659" marT="38329" marB="38329" anchor="ctr"/>
                </a:tc>
                <a:tc>
                  <a:txBody>
                    <a:bodyPr/>
                    <a:lstStyle/>
                    <a:p>
                      <a:pPr>
                        <a:buNone/>
                      </a:pPr>
                      <a:r>
                        <a:rPr lang="en-US" sz="1800" dirty="0"/>
                        <a:t>Boxcars, flatcars</a:t>
                      </a:r>
                    </a:p>
                  </a:txBody>
                  <a:tcPr marL="76659" marR="76659" marT="38329" marB="38329" anchor="ctr"/>
                </a:tc>
                <a:extLst>
                  <a:ext uri="{0D108BD9-81ED-4DB2-BD59-A6C34878D82A}">
                    <a16:rowId xmlns:a16="http://schemas.microsoft.com/office/drawing/2014/main" val="1000601835"/>
                  </a:ext>
                </a:extLst>
              </a:tr>
            </a:tbl>
          </a:graphicData>
        </a:graphic>
      </p:graphicFrame>
    </p:spTree>
    <p:extLst>
      <p:ext uri="{BB962C8B-B14F-4D97-AF65-F5344CB8AC3E}">
        <p14:creationId xmlns:p14="http://schemas.microsoft.com/office/powerpoint/2010/main" val="34527461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8D3B5D-D22D-4710-B0CA-AFE3D95FBAC6}"/>
              </a:ext>
            </a:extLst>
          </p:cNvPr>
          <p:cNvSpPr>
            <a:spLocks noGrp="1"/>
          </p:cNvSpPr>
          <p:nvPr>
            <p:ph type="title" idx="4294967295"/>
          </p:nvPr>
        </p:nvSpPr>
        <p:spPr>
          <a:xfrm>
            <a:off x="159436" y="61279"/>
            <a:ext cx="12129698" cy="1044040"/>
          </a:xfrm>
        </p:spPr>
        <p:txBody>
          <a:bodyPr vert="horz" lIns="91440" tIns="45720" rIns="91440" bIns="45720" rtlCol="0" anchor="ctr">
            <a:noAutofit/>
          </a:bodyPr>
          <a:lstStyle/>
          <a:p>
            <a:r>
              <a:rPr lang="en-US" sz="3600" dirty="0"/>
              <a:t>Generate Ideas</a:t>
            </a:r>
            <a:br>
              <a:rPr lang="en-US" sz="2000" dirty="0"/>
            </a:br>
            <a:r>
              <a:rPr lang="en-US" sz="2400" dirty="0"/>
              <a:t>Prompt 1: create  table of ways CHATGPT can help with model railroading</a:t>
            </a:r>
            <a:br>
              <a:rPr lang="en-US" sz="2400" dirty="0"/>
            </a:br>
            <a:r>
              <a:rPr lang="en-US" sz="2400" dirty="0"/>
              <a:t>PROMPT 2: split into 2 tables</a:t>
            </a:r>
          </a:p>
        </p:txBody>
      </p:sp>
      <p:pic>
        <p:nvPicPr>
          <p:cNvPr id="5" name="Content Placeholder 4">
            <a:extLst>
              <a:ext uri="{FF2B5EF4-FFF2-40B4-BE49-F238E27FC236}">
                <a16:creationId xmlns:a16="http://schemas.microsoft.com/office/drawing/2014/main" id="{6D94A19A-3688-C670-2475-12B99D9E829B}"/>
              </a:ext>
            </a:extLst>
          </p:cNvPr>
          <p:cNvPicPr>
            <a:picLocks noGrp="1" noChangeAspect="1"/>
          </p:cNvPicPr>
          <p:nvPr>
            <p:ph sz="half" idx="4294967295"/>
          </p:nvPr>
        </p:nvPicPr>
        <p:blipFill>
          <a:blip r:embed="rId2"/>
          <a:stretch>
            <a:fillRect/>
          </a:stretch>
        </p:blipFill>
        <p:spPr>
          <a:xfrm>
            <a:off x="0" y="3430588"/>
            <a:ext cx="4219575" cy="609600"/>
          </a:xfrm>
        </p:spPr>
      </p:pic>
      <p:pic>
        <p:nvPicPr>
          <p:cNvPr id="7" name="Picture 6">
            <a:extLst>
              <a:ext uri="{FF2B5EF4-FFF2-40B4-BE49-F238E27FC236}">
                <a16:creationId xmlns:a16="http://schemas.microsoft.com/office/drawing/2014/main" id="{83537914-1DA9-AC99-935A-85B6D1811CDF}"/>
              </a:ext>
            </a:extLst>
          </p:cNvPr>
          <p:cNvPicPr>
            <a:picLocks noChangeAspect="1"/>
          </p:cNvPicPr>
          <p:nvPr/>
        </p:nvPicPr>
        <p:blipFill>
          <a:blip r:embed="rId3"/>
          <a:stretch>
            <a:fillRect/>
          </a:stretch>
        </p:blipFill>
        <p:spPr>
          <a:xfrm>
            <a:off x="159436" y="1327799"/>
            <a:ext cx="5486211" cy="4786733"/>
          </a:xfrm>
          <a:prstGeom prst="rect">
            <a:avLst/>
          </a:prstGeom>
        </p:spPr>
      </p:pic>
      <p:pic>
        <p:nvPicPr>
          <p:cNvPr id="9" name="Picture 8">
            <a:extLst>
              <a:ext uri="{FF2B5EF4-FFF2-40B4-BE49-F238E27FC236}">
                <a16:creationId xmlns:a16="http://schemas.microsoft.com/office/drawing/2014/main" id="{05946BD1-2DE6-0582-6A87-248968E47F0C}"/>
              </a:ext>
            </a:extLst>
          </p:cNvPr>
          <p:cNvPicPr>
            <a:picLocks noChangeAspect="1"/>
          </p:cNvPicPr>
          <p:nvPr/>
        </p:nvPicPr>
        <p:blipFill>
          <a:blip r:embed="rId4"/>
          <a:stretch>
            <a:fillRect/>
          </a:stretch>
        </p:blipFill>
        <p:spPr>
          <a:xfrm>
            <a:off x="6266864" y="887284"/>
            <a:ext cx="5241617" cy="5667765"/>
          </a:xfrm>
          <a:prstGeom prst="rect">
            <a:avLst/>
          </a:prstGeom>
        </p:spPr>
      </p:pic>
      <p:sp>
        <p:nvSpPr>
          <p:cNvPr id="12" name="Slide Number Placeholder 11">
            <a:extLst>
              <a:ext uri="{FF2B5EF4-FFF2-40B4-BE49-F238E27FC236}">
                <a16:creationId xmlns:a16="http://schemas.microsoft.com/office/drawing/2014/main" id="{06BF177A-C8DB-D5F1-D3B8-A38C0D782EEB}"/>
              </a:ext>
            </a:extLst>
          </p:cNvPr>
          <p:cNvSpPr>
            <a:spLocks noGrp="1"/>
          </p:cNvSpPr>
          <p:nvPr>
            <p:ph type="sldNum" sz="quarter" idx="4"/>
          </p:nvPr>
        </p:nvSpPr>
        <p:spPr>
          <a:xfrm>
            <a:off x="192384" y="6264825"/>
            <a:ext cx="811019" cy="503578"/>
          </a:xfrm>
        </p:spPr>
        <p:txBody>
          <a:bodyPr/>
          <a:lstStyle/>
          <a:p>
            <a:fld id="{A66A5F3A-8858-4907-B232-55DBE7BD5DF7}" type="slidenum">
              <a:rPr lang="en-US" smtClean="0"/>
              <a:pPr/>
              <a:t>35</a:t>
            </a:fld>
            <a:endParaRPr lang="en-US" dirty="0"/>
          </a:p>
        </p:txBody>
      </p:sp>
      <p:sp>
        <p:nvSpPr>
          <p:cNvPr id="3" name="Date Placeholder 2">
            <a:extLst>
              <a:ext uri="{FF2B5EF4-FFF2-40B4-BE49-F238E27FC236}">
                <a16:creationId xmlns:a16="http://schemas.microsoft.com/office/drawing/2014/main" id="{CF3D092F-5A23-2AFE-71C6-EF3614C43351}"/>
              </a:ext>
            </a:extLst>
          </p:cNvPr>
          <p:cNvSpPr>
            <a:spLocks noGrp="1"/>
          </p:cNvSpPr>
          <p:nvPr>
            <p:ph type="dt" sz="half" idx="2"/>
          </p:nvPr>
        </p:nvSpPr>
        <p:spPr/>
        <p:txBody>
          <a:bodyPr/>
          <a:lstStyle/>
          <a:p>
            <a:r>
              <a:rPr lang="en-US" dirty="0"/>
              <a:t>7/15/2025</a:t>
            </a:r>
          </a:p>
        </p:txBody>
      </p:sp>
      <p:sp>
        <p:nvSpPr>
          <p:cNvPr id="4" name="Footer Placeholder 3">
            <a:extLst>
              <a:ext uri="{FF2B5EF4-FFF2-40B4-BE49-F238E27FC236}">
                <a16:creationId xmlns:a16="http://schemas.microsoft.com/office/drawing/2014/main" id="{46474AE4-BA9E-7A02-6B50-BEBA071552C0}"/>
              </a:ext>
            </a:extLst>
          </p:cNvPr>
          <p:cNvSpPr>
            <a:spLocks noGrp="1"/>
          </p:cNvSpPr>
          <p:nvPr>
            <p:ph type="ftr" sz="quarter" idx="3"/>
          </p:nvPr>
        </p:nvSpPr>
        <p:spPr/>
        <p:txBody>
          <a:bodyPr/>
          <a:lstStyle/>
          <a:p>
            <a:r>
              <a:rPr lang="en-US" dirty="0"/>
              <a:t>2025 NMRA National Convention</a:t>
            </a:r>
          </a:p>
        </p:txBody>
      </p:sp>
    </p:spTree>
    <p:extLst>
      <p:ext uri="{BB962C8B-B14F-4D97-AF65-F5344CB8AC3E}">
        <p14:creationId xmlns:p14="http://schemas.microsoft.com/office/powerpoint/2010/main" val="139620862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3DFCE28-2E55-AE8E-8595-0EF664514940}"/>
              </a:ext>
            </a:extLst>
          </p:cNvPr>
          <p:cNvSpPr>
            <a:spLocks noGrp="1"/>
          </p:cNvSpPr>
          <p:nvPr>
            <p:ph type="sldNum" sz="quarter" idx="4"/>
          </p:nvPr>
        </p:nvSpPr>
        <p:spPr/>
        <p:txBody>
          <a:bodyPr/>
          <a:lstStyle/>
          <a:p>
            <a:pPr algn="r"/>
            <a:fld id="{A66A5F3A-8858-4907-B232-55DBE7BD5DF7}" type="slidenum">
              <a:rPr lang="en-US" smtClean="0"/>
              <a:pPr algn="r"/>
              <a:t>36</a:t>
            </a:fld>
            <a:endParaRPr lang="en-US" dirty="0"/>
          </a:p>
        </p:txBody>
      </p:sp>
      <p:pic>
        <p:nvPicPr>
          <p:cNvPr id="4" name="Picture 3">
            <a:extLst>
              <a:ext uri="{FF2B5EF4-FFF2-40B4-BE49-F238E27FC236}">
                <a16:creationId xmlns:a16="http://schemas.microsoft.com/office/drawing/2014/main" id="{635AD0ED-A113-4321-2A38-0AE62AFCE89C}"/>
              </a:ext>
            </a:extLst>
          </p:cNvPr>
          <p:cNvPicPr>
            <a:picLocks noChangeAspect="1"/>
          </p:cNvPicPr>
          <p:nvPr/>
        </p:nvPicPr>
        <p:blipFill>
          <a:blip r:embed="rId2"/>
          <a:stretch>
            <a:fillRect/>
          </a:stretch>
        </p:blipFill>
        <p:spPr>
          <a:xfrm>
            <a:off x="2341265" y="924398"/>
            <a:ext cx="6794517" cy="5009204"/>
          </a:xfrm>
          <a:prstGeom prst="rect">
            <a:avLst/>
          </a:prstGeom>
        </p:spPr>
      </p:pic>
      <p:sp>
        <p:nvSpPr>
          <p:cNvPr id="5" name="Title 1">
            <a:extLst>
              <a:ext uri="{FF2B5EF4-FFF2-40B4-BE49-F238E27FC236}">
                <a16:creationId xmlns:a16="http://schemas.microsoft.com/office/drawing/2014/main" id="{6F905414-0944-E7E3-6550-F8931D56EF20}"/>
              </a:ext>
            </a:extLst>
          </p:cNvPr>
          <p:cNvSpPr txBox="1">
            <a:spLocks/>
          </p:cNvSpPr>
          <p:nvPr/>
        </p:nvSpPr>
        <p:spPr>
          <a:xfrm>
            <a:off x="159436" y="61279"/>
            <a:ext cx="12129698" cy="104404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r>
              <a:rPr lang="en-US" sz="3600" dirty="0"/>
              <a:t>Planning for Industries</a:t>
            </a:r>
            <a:br>
              <a:rPr lang="en-US" sz="2000" dirty="0"/>
            </a:br>
            <a:r>
              <a:rPr lang="en-US" sz="1600" dirty="0"/>
              <a:t>Prompt: Create a table of the most common products delivered by trains for the years 1930, 1950 and 1980</a:t>
            </a:r>
            <a:endParaRPr lang="en-US" sz="1400" dirty="0"/>
          </a:p>
        </p:txBody>
      </p:sp>
      <p:sp>
        <p:nvSpPr>
          <p:cNvPr id="6" name="Date Placeholder 5">
            <a:extLst>
              <a:ext uri="{FF2B5EF4-FFF2-40B4-BE49-F238E27FC236}">
                <a16:creationId xmlns:a16="http://schemas.microsoft.com/office/drawing/2014/main" id="{07B32BE4-1C04-7E14-5545-B5458B72A682}"/>
              </a:ext>
            </a:extLst>
          </p:cNvPr>
          <p:cNvSpPr>
            <a:spLocks noGrp="1"/>
          </p:cNvSpPr>
          <p:nvPr>
            <p:ph type="dt" sz="half" idx="2"/>
          </p:nvPr>
        </p:nvSpPr>
        <p:spPr/>
        <p:txBody>
          <a:bodyPr/>
          <a:lstStyle/>
          <a:p>
            <a:r>
              <a:rPr lang="en-US" dirty="0"/>
              <a:t>7/15/2025</a:t>
            </a:r>
          </a:p>
        </p:txBody>
      </p:sp>
      <p:sp>
        <p:nvSpPr>
          <p:cNvPr id="7" name="Footer Placeholder 6">
            <a:extLst>
              <a:ext uri="{FF2B5EF4-FFF2-40B4-BE49-F238E27FC236}">
                <a16:creationId xmlns:a16="http://schemas.microsoft.com/office/drawing/2014/main" id="{3CA586E1-C490-CEF6-8C13-1694AB030BC7}"/>
              </a:ext>
            </a:extLst>
          </p:cNvPr>
          <p:cNvSpPr>
            <a:spLocks noGrp="1"/>
          </p:cNvSpPr>
          <p:nvPr>
            <p:ph type="ftr" sz="quarter" idx="3"/>
          </p:nvPr>
        </p:nvSpPr>
        <p:spPr/>
        <p:txBody>
          <a:bodyPr/>
          <a:lstStyle/>
          <a:p>
            <a:r>
              <a:rPr lang="en-US" dirty="0"/>
              <a:t>2025 NMRA National Convention</a:t>
            </a:r>
          </a:p>
        </p:txBody>
      </p:sp>
    </p:spTree>
    <p:extLst>
      <p:ext uri="{BB962C8B-B14F-4D97-AF65-F5344CB8AC3E}">
        <p14:creationId xmlns:p14="http://schemas.microsoft.com/office/powerpoint/2010/main" val="329771226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45114B-C75F-0677-A7CB-32063C6CD5F2}"/>
              </a:ext>
            </a:extLst>
          </p:cNvPr>
          <p:cNvSpPr>
            <a:spLocks noGrp="1"/>
          </p:cNvSpPr>
          <p:nvPr>
            <p:ph type="title" idx="4294967295"/>
          </p:nvPr>
        </p:nvSpPr>
        <p:spPr>
          <a:xfrm>
            <a:off x="0" y="-30163"/>
            <a:ext cx="11750675" cy="964660"/>
          </a:xfrm>
        </p:spPr>
        <p:txBody>
          <a:bodyPr>
            <a:noAutofit/>
          </a:bodyPr>
          <a:lstStyle/>
          <a:p>
            <a:r>
              <a:rPr lang="en-US" sz="3600" dirty="0"/>
              <a:t>Layout Design: Switching Yard Designs</a:t>
            </a:r>
            <a:br>
              <a:rPr lang="en-US" sz="3600" dirty="0"/>
            </a:br>
            <a:r>
              <a:rPr lang="en-US" sz="1800" dirty="0"/>
              <a:t>Prompt: create a table listing 5 different switching yard designs and typical uses of them.  Include ho scale dimensions. </a:t>
            </a:r>
          </a:p>
        </p:txBody>
      </p:sp>
      <p:sp>
        <p:nvSpPr>
          <p:cNvPr id="6" name="Rectangle 1">
            <a:extLst>
              <a:ext uri="{FF2B5EF4-FFF2-40B4-BE49-F238E27FC236}">
                <a16:creationId xmlns:a16="http://schemas.microsoft.com/office/drawing/2014/main" id="{40F04337-E3C4-44DD-2B6F-AF3C84B74160}"/>
              </a:ext>
            </a:extLst>
          </p:cNvPr>
          <p:cNvSpPr>
            <a:spLocks noChangeArrowheads="1"/>
          </p:cNvSpPr>
          <p:nvPr/>
        </p:nvSpPr>
        <p:spPr bwMode="auto">
          <a:xfrm>
            <a:off x="113017" y="1075924"/>
            <a:ext cx="4304872" cy="4965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Versatile Yard Configurations:</a:t>
            </a:r>
            <a:r>
              <a:rPr kumimoji="0" lang="en-US" altLang="en-US" sz="1800" b="0" i="0" u="none" strike="noStrike" cap="none" normalizeH="0" baseline="0" dirty="0">
                <a:ln>
                  <a:noFill/>
                </a:ln>
                <a:solidFill>
                  <a:schemeClr val="tx1"/>
                </a:solidFill>
                <a:effectLst/>
                <a:latin typeface="Arial" panose="020B0604020202020204" pitchFamily="34" charset="0"/>
              </a:rPr>
              <a:t> Choose from stub-end, through, ladder, double-ended, or hump yards to suit different operational needs and layout sizes.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Realistic Operations:</a:t>
            </a:r>
            <a:r>
              <a:rPr kumimoji="0" lang="en-US" altLang="en-US" sz="1800" b="0" i="0" u="none" strike="noStrike" cap="none" normalizeH="0" baseline="0" dirty="0">
                <a:ln>
                  <a:noFill/>
                </a:ln>
                <a:solidFill>
                  <a:schemeClr val="tx1"/>
                </a:solidFill>
                <a:effectLst/>
                <a:latin typeface="Arial" panose="020B0604020202020204" pitchFamily="34" charset="0"/>
              </a:rPr>
              <a:t> Each yard design supports specific types of rail operations, from sorting and classifying rail cars to managing continuous mainline traffic.</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Optimized for HO Scale:</a:t>
            </a:r>
            <a:r>
              <a:rPr kumimoji="0" lang="en-US" altLang="en-US" sz="1800" b="0" i="0" u="none" strike="noStrike" cap="none" normalizeH="0" baseline="0" dirty="0">
                <a:ln>
                  <a:noFill/>
                </a:ln>
                <a:solidFill>
                  <a:schemeClr val="tx1"/>
                </a:solidFill>
                <a:effectLst/>
                <a:latin typeface="Arial" panose="020B0604020202020204" pitchFamily="34" charset="0"/>
              </a:rPr>
              <a:t> Dimensions provided for each yard design ensure they fit well within typical HO scale layouts, balancing functionality and space constraints.</a:t>
            </a:r>
          </a:p>
        </p:txBody>
      </p:sp>
      <p:sp>
        <p:nvSpPr>
          <p:cNvPr id="8" name="Slide Number Placeholder 7">
            <a:extLst>
              <a:ext uri="{FF2B5EF4-FFF2-40B4-BE49-F238E27FC236}">
                <a16:creationId xmlns:a16="http://schemas.microsoft.com/office/drawing/2014/main" id="{3C1226BD-E755-D000-A0BF-2561FD7D7569}"/>
              </a:ext>
            </a:extLst>
          </p:cNvPr>
          <p:cNvSpPr>
            <a:spLocks noGrp="1"/>
          </p:cNvSpPr>
          <p:nvPr>
            <p:ph type="sldNum" sz="quarter" idx="4"/>
          </p:nvPr>
        </p:nvSpPr>
        <p:spPr>
          <a:xfrm>
            <a:off x="192384" y="6264825"/>
            <a:ext cx="811019" cy="503578"/>
          </a:xfrm>
        </p:spPr>
        <p:txBody>
          <a:bodyPr/>
          <a:lstStyle/>
          <a:p>
            <a:fld id="{A66A5F3A-8858-4907-B232-55DBE7BD5DF7}" type="slidenum">
              <a:rPr lang="en-US" smtClean="0"/>
              <a:pPr/>
              <a:t>37</a:t>
            </a:fld>
            <a:endParaRPr lang="en-US" dirty="0"/>
          </a:p>
        </p:txBody>
      </p:sp>
      <p:sp>
        <p:nvSpPr>
          <p:cNvPr id="3" name="Date Placeholder 2">
            <a:extLst>
              <a:ext uri="{FF2B5EF4-FFF2-40B4-BE49-F238E27FC236}">
                <a16:creationId xmlns:a16="http://schemas.microsoft.com/office/drawing/2014/main" id="{5C3E576D-F125-5D8D-55FA-834AD3C1EE7A}"/>
              </a:ext>
            </a:extLst>
          </p:cNvPr>
          <p:cNvSpPr>
            <a:spLocks noGrp="1"/>
          </p:cNvSpPr>
          <p:nvPr>
            <p:ph type="dt" sz="half" idx="2"/>
          </p:nvPr>
        </p:nvSpPr>
        <p:spPr/>
        <p:txBody>
          <a:bodyPr/>
          <a:lstStyle/>
          <a:p>
            <a:r>
              <a:rPr lang="en-US" dirty="0"/>
              <a:t>7/15/2025</a:t>
            </a:r>
          </a:p>
        </p:txBody>
      </p:sp>
      <p:sp>
        <p:nvSpPr>
          <p:cNvPr id="4" name="Footer Placeholder 3">
            <a:extLst>
              <a:ext uri="{FF2B5EF4-FFF2-40B4-BE49-F238E27FC236}">
                <a16:creationId xmlns:a16="http://schemas.microsoft.com/office/drawing/2014/main" id="{A1B8F1B3-98E6-4400-0DAC-D21F360855E5}"/>
              </a:ext>
            </a:extLst>
          </p:cNvPr>
          <p:cNvSpPr>
            <a:spLocks noGrp="1"/>
          </p:cNvSpPr>
          <p:nvPr>
            <p:ph type="ftr" sz="quarter" idx="3"/>
          </p:nvPr>
        </p:nvSpPr>
        <p:spPr/>
        <p:txBody>
          <a:bodyPr/>
          <a:lstStyle/>
          <a:p>
            <a:r>
              <a:rPr lang="en-US" dirty="0"/>
              <a:t>2025 NMRA National Convention</a:t>
            </a:r>
          </a:p>
        </p:txBody>
      </p:sp>
      <p:pic>
        <p:nvPicPr>
          <p:cNvPr id="7" name="Picture 6">
            <a:extLst>
              <a:ext uri="{FF2B5EF4-FFF2-40B4-BE49-F238E27FC236}">
                <a16:creationId xmlns:a16="http://schemas.microsoft.com/office/drawing/2014/main" id="{84FFC0FB-D5F9-DB8F-2BC8-4D119D3B17B5}"/>
              </a:ext>
            </a:extLst>
          </p:cNvPr>
          <p:cNvPicPr>
            <a:picLocks noChangeAspect="1"/>
          </p:cNvPicPr>
          <p:nvPr/>
        </p:nvPicPr>
        <p:blipFill>
          <a:blip r:embed="rId2"/>
          <a:stretch>
            <a:fillRect/>
          </a:stretch>
        </p:blipFill>
        <p:spPr>
          <a:xfrm>
            <a:off x="4821837" y="1576897"/>
            <a:ext cx="7198760" cy="4307919"/>
          </a:xfrm>
          <a:prstGeom prst="rect">
            <a:avLst/>
          </a:prstGeom>
        </p:spPr>
      </p:pic>
    </p:spTree>
    <p:extLst>
      <p:ext uri="{BB962C8B-B14F-4D97-AF65-F5344CB8AC3E}">
        <p14:creationId xmlns:p14="http://schemas.microsoft.com/office/powerpoint/2010/main" val="142684217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153097-2AF5-B171-F1E1-EC5CD6CACEC6}"/>
              </a:ext>
            </a:extLst>
          </p:cNvPr>
          <p:cNvSpPr>
            <a:spLocks noGrp="1"/>
          </p:cNvSpPr>
          <p:nvPr>
            <p:ph type="title" idx="4294967295"/>
          </p:nvPr>
        </p:nvSpPr>
        <p:spPr>
          <a:xfrm>
            <a:off x="225266" y="147317"/>
            <a:ext cx="11661934" cy="1049337"/>
          </a:xfrm>
        </p:spPr>
        <p:txBody>
          <a:bodyPr>
            <a:normAutofit fontScale="90000"/>
          </a:bodyPr>
          <a:lstStyle/>
          <a:p>
            <a:r>
              <a:rPr lang="en-US" sz="4000" dirty="0"/>
              <a:t>Design: Small Industries for HO Scale Layouts</a:t>
            </a:r>
            <a:br>
              <a:rPr lang="en-US" sz="3600" dirty="0"/>
            </a:br>
            <a:r>
              <a:rPr lang="en-US" sz="2000" dirty="0"/>
              <a:t>Prompt: list in a table 5 industries I can place in a small area at the back of my ho layout</a:t>
            </a:r>
            <a:endParaRPr lang="en-US" sz="3600" dirty="0"/>
          </a:p>
        </p:txBody>
      </p:sp>
      <p:sp>
        <p:nvSpPr>
          <p:cNvPr id="8" name="Rectangle 2">
            <a:extLst>
              <a:ext uri="{FF2B5EF4-FFF2-40B4-BE49-F238E27FC236}">
                <a16:creationId xmlns:a16="http://schemas.microsoft.com/office/drawing/2014/main" id="{55D32006-AE36-4FA7-F7FF-23B90523F0DA}"/>
              </a:ext>
            </a:extLst>
          </p:cNvPr>
          <p:cNvSpPr>
            <a:spLocks noChangeArrowheads="1"/>
          </p:cNvSpPr>
          <p:nvPr/>
        </p:nvSpPr>
        <p:spPr bwMode="auto">
          <a:xfrm>
            <a:off x="123289" y="1462128"/>
            <a:ext cx="4963184" cy="4524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Enhance Operational Variety:</a:t>
            </a:r>
            <a:r>
              <a:rPr kumimoji="0" lang="en-US" altLang="en-US" sz="1800" b="0" i="0" u="none" strike="noStrike" cap="none" normalizeH="0" baseline="0" dirty="0">
                <a:ln>
                  <a:noFill/>
                </a:ln>
                <a:solidFill>
                  <a:schemeClr val="tx1"/>
                </a:solidFill>
                <a:effectLst/>
                <a:latin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Adding different industries such as grain elevators, warehouses, and fuel depots can create more interesting switching operations and realistic freight movements.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Space-Efficient Industries:</a:t>
            </a:r>
            <a:r>
              <a:rPr kumimoji="0" lang="en-US" altLang="en-US" sz="1800" b="0" i="0" u="none" strike="noStrike" cap="none" normalizeH="0" baseline="0" dirty="0">
                <a:ln>
                  <a:noFill/>
                </a:ln>
                <a:solidFill>
                  <a:schemeClr val="tx1"/>
                </a:solidFill>
                <a:effectLst/>
                <a:latin typeface="Arial" panose="020B0604020202020204" pitchFamily="34" charset="0"/>
              </a:rPr>
              <a:t> These industries are ideal for fitting into small areas at the back of your layout, maximizing the use of available space without compromising detail or realism.</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Diverse Rolling Stock:</a:t>
            </a:r>
            <a:r>
              <a:rPr kumimoji="0" lang="en-US" altLang="en-US" sz="1800" b="0" i="0" u="none" strike="noStrike" cap="none" normalizeH="0" baseline="0" dirty="0">
                <a:ln>
                  <a:noFill/>
                </a:ln>
                <a:solidFill>
                  <a:schemeClr val="tx1"/>
                </a:solidFill>
                <a:effectLst/>
                <a:latin typeface="Arial" panose="020B0604020202020204" pitchFamily="34" charset="0"/>
              </a:rPr>
              <a:t> Incorporating these industries allows the use of various types of rolling stock, including covered hoppers, boxcars, and tank cars, adding to the visual appeal and operational complexity.</a:t>
            </a:r>
          </a:p>
        </p:txBody>
      </p:sp>
      <p:sp>
        <p:nvSpPr>
          <p:cNvPr id="10" name="Slide Number Placeholder 9">
            <a:extLst>
              <a:ext uri="{FF2B5EF4-FFF2-40B4-BE49-F238E27FC236}">
                <a16:creationId xmlns:a16="http://schemas.microsoft.com/office/drawing/2014/main" id="{15A55FB3-EF25-4278-AFC0-0F4D99C8BCAE}"/>
              </a:ext>
            </a:extLst>
          </p:cNvPr>
          <p:cNvSpPr>
            <a:spLocks noGrp="1"/>
          </p:cNvSpPr>
          <p:nvPr>
            <p:ph type="sldNum" sz="quarter" idx="4"/>
          </p:nvPr>
        </p:nvSpPr>
        <p:spPr>
          <a:xfrm>
            <a:off x="192384" y="6264825"/>
            <a:ext cx="811019" cy="503578"/>
          </a:xfrm>
        </p:spPr>
        <p:txBody>
          <a:bodyPr/>
          <a:lstStyle/>
          <a:p>
            <a:fld id="{A66A5F3A-8858-4907-B232-55DBE7BD5DF7}" type="slidenum">
              <a:rPr lang="en-US" smtClean="0"/>
              <a:pPr/>
              <a:t>38</a:t>
            </a:fld>
            <a:endParaRPr lang="en-US" dirty="0"/>
          </a:p>
        </p:txBody>
      </p:sp>
      <p:sp>
        <p:nvSpPr>
          <p:cNvPr id="3" name="Date Placeholder 2">
            <a:extLst>
              <a:ext uri="{FF2B5EF4-FFF2-40B4-BE49-F238E27FC236}">
                <a16:creationId xmlns:a16="http://schemas.microsoft.com/office/drawing/2014/main" id="{9D9167C2-6EEA-9137-ED80-ADFD4C5D572E}"/>
              </a:ext>
            </a:extLst>
          </p:cNvPr>
          <p:cNvSpPr>
            <a:spLocks noGrp="1"/>
          </p:cNvSpPr>
          <p:nvPr>
            <p:ph type="dt" sz="half" idx="2"/>
          </p:nvPr>
        </p:nvSpPr>
        <p:spPr/>
        <p:txBody>
          <a:bodyPr/>
          <a:lstStyle/>
          <a:p>
            <a:r>
              <a:rPr lang="en-US" dirty="0"/>
              <a:t>7/15/2025</a:t>
            </a:r>
          </a:p>
        </p:txBody>
      </p:sp>
      <p:sp>
        <p:nvSpPr>
          <p:cNvPr id="4" name="Footer Placeholder 3">
            <a:extLst>
              <a:ext uri="{FF2B5EF4-FFF2-40B4-BE49-F238E27FC236}">
                <a16:creationId xmlns:a16="http://schemas.microsoft.com/office/drawing/2014/main" id="{85BE320D-2095-52B6-B7B8-3FB1999D10BB}"/>
              </a:ext>
            </a:extLst>
          </p:cNvPr>
          <p:cNvSpPr>
            <a:spLocks noGrp="1"/>
          </p:cNvSpPr>
          <p:nvPr>
            <p:ph type="ftr" sz="quarter" idx="3"/>
          </p:nvPr>
        </p:nvSpPr>
        <p:spPr/>
        <p:txBody>
          <a:bodyPr/>
          <a:lstStyle/>
          <a:p>
            <a:r>
              <a:rPr lang="en-US" dirty="0"/>
              <a:t>2025 NMRA National Convention</a:t>
            </a:r>
          </a:p>
        </p:txBody>
      </p:sp>
    </p:spTree>
    <p:extLst>
      <p:ext uri="{BB962C8B-B14F-4D97-AF65-F5344CB8AC3E}">
        <p14:creationId xmlns:p14="http://schemas.microsoft.com/office/powerpoint/2010/main" val="347907593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56762EA-5EF0-B858-FC0B-EF4842F1374A}"/>
              </a:ext>
            </a:extLst>
          </p:cNvPr>
          <p:cNvSpPr>
            <a:spLocks noGrp="1"/>
          </p:cNvSpPr>
          <p:nvPr>
            <p:ph type="sldNum" sz="quarter" idx="4"/>
          </p:nvPr>
        </p:nvSpPr>
        <p:spPr>
          <a:xfrm>
            <a:off x="192384" y="6264825"/>
            <a:ext cx="811019" cy="503578"/>
          </a:xfrm>
        </p:spPr>
        <p:txBody>
          <a:bodyPr/>
          <a:lstStyle/>
          <a:p>
            <a:fld id="{A66A5F3A-8858-4907-B232-55DBE7BD5DF7}" type="slidenum">
              <a:rPr lang="en-US" sz="2400" smtClean="0"/>
              <a:pPr/>
              <a:t>39</a:t>
            </a:fld>
            <a:endParaRPr lang="en-US" sz="2400" dirty="0"/>
          </a:p>
        </p:txBody>
      </p:sp>
      <p:sp>
        <p:nvSpPr>
          <p:cNvPr id="5" name="Title 1">
            <a:extLst>
              <a:ext uri="{FF2B5EF4-FFF2-40B4-BE49-F238E27FC236}">
                <a16:creationId xmlns:a16="http://schemas.microsoft.com/office/drawing/2014/main" id="{B23C271D-4BBA-8606-77B0-9E613BA39793}"/>
              </a:ext>
            </a:extLst>
          </p:cNvPr>
          <p:cNvSpPr txBox="1">
            <a:spLocks/>
          </p:cNvSpPr>
          <p:nvPr/>
        </p:nvSpPr>
        <p:spPr>
          <a:xfrm>
            <a:off x="225266" y="147317"/>
            <a:ext cx="5870734" cy="1049337"/>
          </a:xfrm>
          <a:prstGeom prst="rect">
            <a:avLst/>
          </a:prstGeom>
        </p:spPr>
        <p:txBody>
          <a:bodyPr vert="horz" lIns="91440" tIns="45720" rIns="91440" bIns="45720" rtlCol="0" anchor="t">
            <a:normAutofit fontScale="92500" lnSpcReduction="20000"/>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r>
              <a:rPr lang="en-US" sz="3600" dirty="0"/>
              <a:t>DESIGN: Getting ideas</a:t>
            </a:r>
          </a:p>
          <a:p>
            <a:r>
              <a:rPr lang="en-US" sz="1700" dirty="0"/>
              <a:t>Prompt: create a table of lumber yard building  available, identify ready built and kits, manufacturer and links</a:t>
            </a:r>
          </a:p>
        </p:txBody>
      </p:sp>
      <p:sp>
        <p:nvSpPr>
          <p:cNvPr id="7" name="Rectangle 1">
            <a:extLst>
              <a:ext uri="{FF2B5EF4-FFF2-40B4-BE49-F238E27FC236}">
                <a16:creationId xmlns:a16="http://schemas.microsoft.com/office/drawing/2014/main" id="{E52DCEBB-CFBE-B529-A25F-016ABA5DE7E9}"/>
              </a:ext>
            </a:extLst>
          </p:cNvPr>
          <p:cNvSpPr>
            <a:spLocks noChangeArrowheads="1"/>
          </p:cNvSpPr>
          <p:nvPr/>
        </p:nvSpPr>
        <p:spPr bwMode="auto">
          <a:xfrm>
            <a:off x="225266" y="1406938"/>
            <a:ext cx="4493734" cy="4524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a:ln>
                  <a:noFill/>
                </a:ln>
                <a:solidFill>
                  <a:schemeClr val="tx1"/>
                </a:solidFill>
                <a:effectLst/>
                <a:latin typeface="Arial" panose="020B0604020202020204" pitchFamily="34" charset="0"/>
              </a:rPr>
              <a:t>Classic Industrial Theme:</a:t>
            </a:r>
            <a:r>
              <a:rPr kumimoji="0" lang="en-US" altLang="en-US" sz="1600" b="0" i="0" u="none" strike="noStrike" cap="none" normalizeH="0" baseline="0" dirty="0">
                <a:ln>
                  <a:noFill/>
                </a:ln>
                <a:solidFill>
                  <a:schemeClr val="tx1"/>
                </a:solidFill>
                <a:effectLst/>
                <a:latin typeface="Arial" panose="020B0604020202020204" pitchFamily="34" charset="0"/>
              </a:rPr>
              <a:t> A lumber yard adds a traditional and easily recognizable industry to your layout, enhancing the overall theme and realism.</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a:ln>
                  <a:noFill/>
                </a:ln>
                <a:solidFill>
                  <a:schemeClr val="tx1"/>
                </a:solidFill>
                <a:effectLst/>
                <a:latin typeface="Arial" panose="020B0604020202020204" pitchFamily="34" charset="0"/>
              </a:rPr>
              <a:t>Versatile Operations:</a:t>
            </a:r>
            <a:r>
              <a:rPr kumimoji="0" lang="en-US" altLang="en-US" sz="1600" b="0" i="0" u="none" strike="noStrike" cap="none" normalizeH="0" baseline="0" dirty="0">
                <a:ln>
                  <a:noFill/>
                </a:ln>
                <a:solidFill>
                  <a:schemeClr val="tx1"/>
                </a:solidFill>
                <a:effectLst/>
                <a:latin typeface="Arial" panose="020B0604020202020204" pitchFamily="34" charset="0"/>
              </a:rPr>
              <a:t> Supports a variety of freight activities, including loading and unloading of timber and lumber products, providing engaging switching operations.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a:ln>
                  <a:noFill/>
                </a:ln>
                <a:solidFill>
                  <a:schemeClr val="tx1"/>
                </a:solidFill>
                <a:effectLst/>
                <a:latin typeface="Arial" panose="020B0604020202020204" pitchFamily="34" charset="0"/>
              </a:rPr>
              <a:t>Rolling Stock Variety:</a:t>
            </a:r>
            <a:r>
              <a:rPr kumimoji="0" lang="en-US" altLang="en-US" sz="1600" b="0" i="0" u="none" strike="noStrike" cap="none" normalizeH="0" baseline="0" dirty="0">
                <a:ln>
                  <a:noFill/>
                </a:ln>
                <a:solidFill>
                  <a:schemeClr val="tx1"/>
                </a:solidFill>
                <a:effectLst/>
                <a:latin typeface="Arial" panose="020B0604020202020204" pitchFamily="34" charset="0"/>
              </a:rPr>
              <a:t> Utilizes flatcars and gondolas, adding diversity to your train consists and increasing visual interest on your layout.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a:ln>
                  <a:noFill/>
                </a:ln>
                <a:solidFill>
                  <a:schemeClr val="tx1"/>
                </a:solidFill>
                <a:effectLst/>
                <a:latin typeface="Arial" panose="020B0604020202020204" pitchFamily="34" charset="0"/>
              </a:rPr>
              <a:t>Space Efficient:</a:t>
            </a:r>
            <a:r>
              <a:rPr kumimoji="0" lang="en-US" altLang="en-US" sz="1600" b="0" i="0" u="none" strike="noStrike" cap="none" normalizeH="0" baseline="0" dirty="0">
                <a:ln>
                  <a:noFill/>
                </a:ln>
                <a:solidFill>
                  <a:schemeClr val="tx1"/>
                </a:solidFill>
                <a:effectLst/>
                <a:latin typeface="Arial" panose="020B0604020202020204" pitchFamily="34" charset="0"/>
              </a:rPr>
              <a:t> Suitable for small areas at the back of your layout, making effective use of limited space while maintaining operational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chemeClr val="tx1"/>
                </a:solidFill>
                <a:effectLst/>
                <a:latin typeface="Arial" panose="020B0604020202020204" pitchFamily="34" charset="0"/>
              </a:rPr>
              <a:t>complexity.</a:t>
            </a:r>
          </a:p>
        </p:txBody>
      </p:sp>
      <p:sp>
        <p:nvSpPr>
          <p:cNvPr id="3" name="Date Placeholder 2">
            <a:extLst>
              <a:ext uri="{FF2B5EF4-FFF2-40B4-BE49-F238E27FC236}">
                <a16:creationId xmlns:a16="http://schemas.microsoft.com/office/drawing/2014/main" id="{8A9DF00D-B83C-6820-1DBA-4D6C180F74F2}"/>
              </a:ext>
            </a:extLst>
          </p:cNvPr>
          <p:cNvSpPr>
            <a:spLocks noGrp="1"/>
          </p:cNvSpPr>
          <p:nvPr>
            <p:ph type="dt" sz="half" idx="2"/>
          </p:nvPr>
        </p:nvSpPr>
        <p:spPr/>
        <p:txBody>
          <a:bodyPr/>
          <a:lstStyle/>
          <a:p>
            <a:r>
              <a:rPr lang="en-US" dirty="0"/>
              <a:t>7/15/2025</a:t>
            </a:r>
          </a:p>
        </p:txBody>
      </p:sp>
      <p:sp>
        <p:nvSpPr>
          <p:cNvPr id="6" name="Footer Placeholder 5">
            <a:extLst>
              <a:ext uri="{FF2B5EF4-FFF2-40B4-BE49-F238E27FC236}">
                <a16:creationId xmlns:a16="http://schemas.microsoft.com/office/drawing/2014/main" id="{9F95FC0A-D1F7-BB70-B7D5-4ABE018E91E1}"/>
              </a:ext>
            </a:extLst>
          </p:cNvPr>
          <p:cNvSpPr>
            <a:spLocks noGrp="1"/>
          </p:cNvSpPr>
          <p:nvPr>
            <p:ph type="ftr" sz="quarter" idx="3"/>
          </p:nvPr>
        </p:nvSpPr>
        <p:spPr/>
        <p:txBody>
          <a:bodyPr/>
          <a:lstStyle/>
          <a:p>
            <a:r>
              <a:rPr lang="en-US" dirty="0"/>
              <a:t>2025 NMRA National Convention</a:t>
            </a:r>
          </a:p>
        </p:txBody>
      </p:sp>
      <p:pic>
        <p:nvPicPr>
          <p:cNvPr id="4" name="Picture 3">
            <a:extLst>
              <a:ext uri="{FF2B5EF4-FFF2-40B4-BE49-F238E27FC236}">
                <a16:creationId xmlns:a16="http://schemas.microsoft.com/office/drawing/2014/main" id="{6C0BDEF8-DCEA-3CE7-17B1-4A0F149193A6}"/>
              </a:ext>
            </a:extLst>
          </p:cNvPr>
          <p:cNvPicPr>
            <a:picLocks noChangeAspect="1"/>
          </p:cNvPicPr>
          <p:nvPr/>
        </p:nvPicPr>
        <p:blipFill>
          <a:blip r:embed="rId2"/>
          <a:stretch>
            <a:fillRect/>
          </a:stretch>
        </p:blipFill>
        <p:spPr>
          <a:xfrm>
            <a:off x="5645192" y="207476"/>
            <a:ext cx="6437644" cy="5873086"/>
          </a:xfrm>
          <a:prstGeom prst="rect">
            <a:avLst/>
          </a:prstGeom>
        </p:spPr>
      </p:pic>
    </p:spTree>
    <p:extLst>
      <p:ext uri="{BB962C8B-B14F-4D97-AF65-F5344CB8AC3E}">
        <p14:creationId xmlns:p14="http://schemas.microsoft.com/office/powerpoint/2010/main" val="19038393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23A8FCD4-B646-C42B-E1C0-8CEF954C165E}"/>
              </a:ext>
            </a:extLst>
          </p:cNvPr>
          <p:cNvSpPr>
            <a:spLocks noGrp="1"/>
          </p:cNvSpPr>
          <p:nvPr>
            <p:ph type="dt" sz="half" idx="2"/>
          </p:nvPr>
        </p:nvSpPr>
        <p:spPr/>
        <p:txBody>
          <a:bodyPr/>
          <a:lstStyle/>
          <a:p>
            <a:r>
              <a:rPr lang="en-US"/>
              <a:t>7/15/2025</a:t>
            </a:r>
            <a:endParaRPr lang="en-US" dirty="0"/>
          </a:p>
        </p:txBody>
      </p:sp>
      <p:sp>
        <p:nvSpPr>
          <p:cNvPr id="5" name="Footer Placeholder 4">
            <a:extLst>
              <a:ext uri="{FF2B5EF4-FFF2-40B4-BE49-F238E27FC236}">
                <a16:creationId xmlns:a16="http://schemas.microsoft.com/office/drawing/2014/main" id="{92E18F05-49A8-81DA-6519-5DFC84FDF6A7}"/>
              </a:ext>
            </a:extLst>
          </p:cNvPr>
          <p:cNvSpPr>
            <a:spLocks noGrp="1"/>
          </p:cNvSpPr>
          <p:nvPr>
            <p:ph type="ftr" sz="quarter" idx="3"/>
          </p:nvPr>
        </p:nvSpPr>
        <p:spPr/>
        <p:txBody>
          <a:bodyPr/>
          <a:lstStyle/>
          <a:p>
            <a:r>
              <a:rPr lang="en-US"/>
              <a:t>2025 NMRA National Convention</a:t>
            </a:r>
            <a:endParaRPr lang="en-US" dirty="0"/>
          </a:p>
        </p:txBody>
      </p:sp>
      <p:sp>
        <p:nvSpPr>
          <p:cNvPr id="6" name="Slide Number Placeholder 5">
            <a:extLst>
              <a:ext uri="{FF2B5EF4-FFF2-40B4-BE49-F238E27FC236}">
                <a16:creationId xmlns:a16="http://schemas.microsoft.com/office/drawing/2014/main" id="{DCDBD49D-1B83-0297-2FC2-7F4241AAC828}"/>
              </a:ext>
            </a:extLst>
          </p:cNvPr>
          <p:cNvSpPr>
            <a:spLocks noGrp="1"/>
          </p:cNvSpPr>
          <p:nvPr>
            <p:ph type="sldNum" sz="quarter" idx="4"/>
          </p:nvPr>
        </p:nvSpPr>
        <p:spPr/>
        <p:txBody>
          <a:bodyPr/>
          <a:lstStyle/>
          <a:p>
            <a:pPr algn="r"/>
            <a:fld id="{A66A5F3A-8858-4907-B232-55DBE7BD5DF7}" type="slidenum">
              <a:rPr lang="en-US" smtClean="0"/>
              <a:pPr algn="r"/>
              <a:t>4</a:t>
            </a:fld>
            <a:endParaRPr lang="en-US"/>
          </a:p>
        </p:txBody>
      </p:sp>
      <p:sp>
        <p:nvSpPr>
          <p:cNvPr id="2" name="Title 1">
            <a:extLst>
              <a:ext uri="{FF2B5EF4-FFF2-40B4-BE49-F238E27FC236}">
                <a16:creationId xmlns:a16="http://schemas.microsoft.com/office/drawing/2014/main" id="{C7AAD5EB-92BE-F846-F206-A012E81C7D65}"/>
              </a:ext>
            </a:extLst>
          </p:cNvPr>
          <p:cNvSpPr>
            <a:spLocks noGrp="1"/>
          </p:cNvSpPr>
          <p:nvPr>
            <p:ph type="title" idx="4294967295"/>
          </p:nvPr>
        </p:nvSpPr>
        <p:spPr>
          <a:xfrm>
            <a:off x="0" y="92075"/>
            <a:ext cx="9604375" cy="1049338"/>
          </a:xfrm>
        </p:spPr>
        <p:txBody>
          <a:bodyPr/>
          <a:lstStyle/>
          <a:p>
            <a:r>
              <a:rPr lang="en-US" dirty="0"/>
              <a:t>🛠️ How to Think About AI Tools</a:t>
            </a:r>
          </a:p>
        </p:txBody>
      </p:sp>
      <p:sp>
        <p:nvSpPr>
          <p:cNvPr id="10" name="TextBox 9">
            <a:extLst>
              <a:ext uri="{FF2B5EF4-FFF2-40B4-BE49-F238E27FC236}">
                <a16:creationId xmlns:a16="http://schemas.microsoft.com/office/drawing/2014/main" id="{5705B33C-A2A9-C0AA-5FFC-B441135326FF}"/>
              </a:ext>
            </a:extLst>
          </p:cNvPr>
          <p:cNvSpPr txBox="1"/>
          <p:nvPr/>
        </p:nvSpPr>
        <p:spPr>
          <a:xfrm>
            <a:off x="420782" y="1035844"/>
            <a:ext cx="11350436" cy="4572000"/>
          </a:xfrm>
          <a:prstGeom prst="rect">
            <a:avLst/>
          </a:prstGeom>
          <a:noFill/>
        </p:spPr>
        <p:txBody>
          <a:bodyPr wrap="square">
            <a:spAutoFit/>
          </a:bodyPr>
          <a:lstStyle/>
          <a:p>
            <a:pPr>
              <a:defRPr sz="2000"/>
            </a:pPr>
            <a:r>
              <a:rPr dirty="0"/>
              <a:t>🚂 It's a Tool — Not a Replacement</a:t>
            </a:r>
            <a:br>
              <a:rPr dirty="0"/>
            </a:br>
            <a:r>
              <a:rPr dirty="0"/>
              <a:t>Use it like you'd use a track planning program or DCC controller — it's there to assist, not take over.</a:t>
            </a:r>
            <a:br>
              <a:rPr dirty="0"/>
            </a:br>
            <a:br>
              <a:rPr dirty="0"/>
            </a:br>
            <a:r>
              <a:rPr dirty="0"/>
              <a:t>👨‍🏭 It's Another Member of Your Crew</a:t>
            </a:r>
            <a:br>
              <a:rPr dirty="0"/>
            </a:br>
            <a:r>
              <a:rPr dirty="0"/>
              <a:t>Always available to help you:</a:t>
            </a:r>
            <a:br>
              <a:rPr dirty="0"/>
            </a:br>
            <a:r>
              <a:rPr dirty="0"/>
              <a:t>- Write a newsletter</a:t>
            </a:r>
            <a:br>
              <a:rPr dirty="0"/>
            </a:br>
            <a:r>
              <a:rPr dirty="0"/>
              <a:t>- Troubleshoot wiring</a:t>
            </a:r>
            <a:br>
              <a:rPr dirty="0"/>
            </a:br>
            <a:r>
              <a:rPr dirty="0"/>
              <a:t>- Come up with scene ideas</a:t>
            </a:r>
            <a:br>
              <a:rPr dirty="0"/>
            </a:br>
            <a:r>
              <a:rPr dirty="0"/>
              <a:t>- Draft signs for your layout</a:t>
            </a:r>
            <a:br>
              <a:rPr dirty="0"/>
            </a:br>
            <a:br>
              <a:rPr dirty="0"/>
            </a:br>
            <a:r>
              <a:rPr dirty="0"/>
              <a:t>⏱️ It Saves Time. 💡 It Boosts Creativity. 📚 It Teaches You.</a:t>
            </a:r>
            <a:br>
              <a:rPr dirty="0"/>
            </a:br>
            <a:r>
              <a:rPr dirty="0"/>
              <a:t>- No more endless Googling</a:t>
            </a:r>
            <a:br>
              <a:rPr dirty="0"/>
            </a:br>
            <a:r>
              <a:rPr dirty="0"/>
              <a:t>- Try new things with less trial-and-error</a:t>
            </a:r>
            <a:br>
              <a:rPr dirty="0"/>
            </a:br>
            <a:r>
              <a:rPr dirty="0"/>
              <a:t>- Learn history, electronics, and layout design—fast!</a:t>
            </a:r>
          </a:p>
        </p:txBody>
      </p:sp>
    </p:spTree>
    <p:extLst>
      <p:ext uri="{BB962C8B-B14F-4D97-AF65-F5344CB8AC3E}">
        <p14:creationId xmlns:p14="http://schemas.microsoft.com/office/powerpoint/2010/main" val="376618568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88BB49D-A44A-3F19-3344-13547D74BE2E}"/>
              </a:ext>
            </a:extLst>
          </p:cNvPr>
          <p:cNvSpPr>
            <a:spLocks noGrp="1"/>
          </p:cNvSpPr>
          <p:nvPr>
            <p:ph type="sldNum" sz="quarter" idx="4"/>
          </p:nvPr>
        </p:nvSpPr>
        <p:spPr>
          <a:xfrm>
            <a:off x="192384" y="6264825"/>
            <a:ext cx="811019" cy="503578"/>
          </a:xfrm>
        </p:spPr>
        <p:txBody>
          <a:bodyPr/>
          <a:lstStyle/>
          <a:p>
            <a:fld id="{A66A5F3A-8858-4907-B232-55DBE7BD5DF7}" type="slidenum">
              <a:rPr lang="en-US" smtClean="0"/>
              <a:pPr/>
              <a:t>40</a:t>
            </a:fld>
            <a:endParaRPr lang="en-US" dirty="0"/>
          </a:p>
        </p:txBody>
      </p:sp>
      <p:sp>
        <p:nvSpPr>
          <p:cNvPr id="3" name="Title 1">
            <a:extLst>
              <a:ext uri="{FF2B5EF4-FFF2-40B4-BE49-F238E27FC236}">
                <a16:creationId xmlns:a16="http://schemas.microsoft.com/office/drawing/2014/main" id="{2ED93BDB-6970-1B74-CD5A-066A9B8FF673}"/>
              </a:ext>
            </a:extLst>
          </p:cNvPr>
          <p:cNvSpPr txBox="1">
            <a:spLocks/>
          </p:cNvSpPr>
          <p:nvPr/>
        </p:nvSpPr>
        <p:spPr>
          <a:xfrm>
            <a:off x="225265" y="147317"/>
            <a:ext cx="11741470" cy="931470"/>
          </a:xfrm>
          <a:prstGeom prst="rect">
            <a:avLst/>
          </a:prstGeom>
        </p:spPr>
        <p:txBody>
          <a:bodyPr vert="horz" lIns="91440" tIns="45720" rIns="91440" bIns="45720" rtlCol="0" anchor="t">
            <a:normAutofit fontScale="85000" lnSpcReduction="10000"/>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r>
              <a:rPr lang="en-US" sz="4600" dirty="0"/>
              <a:t>layout: Assistance</a:t>
            </a:r>
          </a:p>
          <a:p>
            <a:r>
              <a:rPr lang="en-US" sz="2600" dirty="0"/>
              <a:t>PROMPT: creative ideas for maximizing space and achieving realistic scenes.</a:t>
            </a:r>
          </a:p>
        </p:txBody>
      </p:sp>
      <p:sp>
        <p:nvSpPr>
          <p:cNvPr id="8" name="TextBox 7">
            <a:extLst>
              <a:ext uri="{FF2B5EF4-FFF2-40B4-BE49-F238E27FC236}">
                <a16:creationId xmlns:a16="http://schemas.microsoft.com/office/drawing/2014/main" id="{3042EF79-AC8C-A026-025A-143A5E5B9843}"/>
              </a:ext>
            </a:extLst>
          </p:cNvPr>
          <p:cNvSpPr txBox="1"/>
          <p:nvPr/>
        </p:nvSpPr>
        <p:spPr>
          <a:xfrm>
            <a:off x="355599" y="1198880"/>
            <a:ext cx="11741470" cy="4770537"/>
          </a:xfrm>
          <a:prstGeom prst="rect">
            <a:avLst/>
          </a:prstGeom>
          <a:noFill/>
        </p:spPr>
        <p:txBody>
          <a:bodyPr wrap="square">
            <a:spAutoFit/>
          </a:bodyPr>
          <a:lstStyle/>
          <a:p>
            <a:r>
              <a:rPr lang="en-US" sz="1600" b="1" dirty="0"/>
              <a:t>Space Maximization Techniques</a:t>
            </a:r>
          </a:p>
          <a:p>
            <a:pPr>
              <a:buFont typeface="+mj-lt"/>
              <a:buAutoNum type="arabicPeriod"/>
            </a:pPr>
            <a:r>
              <a:rPr lang="en-US" sz="1600" b="1" dirty="0"/>
              <a:t>Multi-Level Layouts:</a:t>
            </a:r>
            <a:endParaRPr lang="en-US" sz="1600" dirty="0"/>
          </a:p>
          <a:p>
            <a:pPr marL="742950" lvl="1" indent="-285750">
              <a:buFont typeface="+mj-lt"/>
              <a:buAutoNum type="arabicPeriod"/>
            </a:pPr>
            <a:r>
              <a:rPr lang="en-US" sz="1600" b="1" dirty="0"/>
              <a:t>Helix:</a:t>
            </a:r>
            <a:r>
              <a:rPr lang="en-US" sz="1600" dirty="0"/>
              <a:t> Incorporate a helix to connect multiple levels of your layout, allowing for a greater run length without consuming additional floor space.</a:t>
            </a:r>
          </a:p>
          <a:p>
            <a:pPr marL="742950" lvl="1" indent="-285750">
              <a:buFont typeface="+mj-lt"/>
              <a:buAutoNum type="arabicPeriod"/>
            </a:pPr>
            <a:r>
              <a:rPr lang="en-US" sz="1600" b="1" dirty="0"/>
              <a:t>Staging Yards:</a:t>
            </a:r>
            <a:r>
              <a:rPr lang="en-US" sz="1600" dirty="0"/>
              <a:t> Place staging yards on lower levels to store trains out of sight, freeing up visible space for scenic elements.</a:t>
            </a:r>
          </a:p>
          <a:p>
            <a:pPr marL="742950" lvl="1" indent="-285750">
              <a:buFont typeface="+mj-lt"/>
              <a:buAutoNum type="arabicPeriod"/>
            </a:pPr>
            <a:endParaRPr lang="en-US" sz="1600" dirty="0"/>
          </a:p>
          <a:p>
            <a:pPr>
              <a:buFont typeface="+mj-lt"/>
              <a:buAutoNum type="arabicPeriod"/>
            </a:pPr>
            <a:r>
              <a:rPr lang="en-US" sz="1600" b="1" dirty="0"/>
              <a:t>Modular Design:</a:t>
            </a:r>
            <a:endParaRPr lang="en-US" sz="1600" dirty="0"/>
          </a:p>
          <a:p>
            <a:pPr marL="742950" lvl="1" indent="-285750">
              <a:buFont typeface="+mj-lt"/>
              <a:buAutoNum type="arabicPeriod"/>
            </a:pPr>
            <a:r>
              <a:rPr lang="en-US" sz="1600" b="1" dirty="0"/>
              <a:t>Portable Modules:</a:t>
            </a:r>
            <a:r>
              <a:rPr lang="en-US" sz="1600" dirty="0"/>
              <a:t> Use modular sections that can be rearranged or expanded as needed. This also makes transportation and setup easier for exhibitions.</a:t>
            </a:r>
          </a:p>
          <a:p>
            <a:pPr marL="742950" lvl="1" indent="-285750">
              <a:buFont typeface="+mj-lt"/>
              <a:buAutoNum type="arabicPeriod"/>
            </a:pPr>
            <a:r>
              <a:rPr lang="en-US" sz="1600" b="1" dirty="0"/>
              <a:t>Folding/Tabletop Layouts:</a:t>
            </a:r>
            <a:r>
              <a:rPr lang="en-US" sz="1600" dirty="0"/>
              <a:t> Design layouts that can be folded or placed on tabletops to save space when not in use.</a:t>
            </a:r>
          </a:p>
          <a:p>
            <a:pPr marL="742950" lvl="1" indent="-285750">
              <a:buFont typeface="+mj-lt"/>
              <a:buAutoNum type="arabicPeriod"/>
            </a:pPr>
            <a:endParaRPr lang="en-US" sz="1600" dirty="0"/>
          </a:p>
          <a:p>
            <a:pPr>
              <a:buFont typeface="+mj-lt"/>
              <a:buAutoNum type="arabicPeriod"/>
            </a:pPr>
            <a:r>
              <a:rPr lang="en-US" sz="1600" b="1" dirty="0"/>
              <a:t>Vertical Scenery:</a:t>
            </a:r>
            <a:endParaRPr lang="en-US" sz="1600" dirty="0"/>
          </a:p>
          <a:p>
            <a:pPr marL="742950" lvl="1" indent="-285750">
              <a:buFont typeface="+mj-lt"/>
              <a:buAutoNum type="arabicPeriod"/>
            </a:pPr>
            <a:r>
              <a:rPr lang="en-US" sz="1600" b="1" dirty="0"/>
              <a:t>Elevated Tracks:</a:t>
            </a:r>
            <a:r>
              <a:rPr lang="en-US" sz="1600" dirty="0"/>
              <a:t> Create elevated track sections using bridges and trestles to add interest and save ground space for other scenery elements.</a:t>
            </a:r>
          </a:p>
          <a:p>
            <a:pPr marL="742950" lvl="1" indent="-285750">
              <a:buFont typeface="+mj-lt"/>
              <a:buAutoNum type="arabicPeriod"/>
            </a:pPr>
            <a:r>
              <a:rPr lang="en-US" sz="1600" b="1" dirty="0"/>
              <a:t>Backdrop Scenes:</a:t>
            </a:r>
            <a:r>
              <a:rPr lang="en-US" sz="1600" dirty="0"/>
              <a:t> Use painted or printed backdrops to extend the visual depth of your layout without taking up physical space.</a:t>
            </a:r>
          </a:p>
          <a:p>
            <a:pPr marL="742950" lvl="1" indent="-285750">
              <a:buFont typeface="+mj-lt"/>
              <a:buAutoNum type="arabicPeriod"/>
            </a:pPr>
            <a:endParaRPr lang="en-US" sz="1600" dirty="0"/>
          </a:p>
          <a:p>
            <a:pPr>
              <a:buFont typeface="+mj-lt"/>
              <a:buAutoNum type="arabicPeriod"/>
            </a:pPr>
            <a:r>
              <a:rPr lang="en-US" sz="1600" b="1" dirty="0"/>
              <a:t>Hidden Storage:</a:t>
            </a:r>
            <a:endParaRPr lang="en-US" sz="1600" dirty="0"/>
          </a:p>
          <a:p>
            <a:pPr marL="742950" lvl="1" indent="-285750">
              <a:buFont typeface="+mj-lt"/>
              <a:buAutoNum type="arabicPeriod"/>
            </a:pPr>
            <a:r>
              <a:rPr lang="en-US" sz="1600" b="1" dirty="0"/>
              <a:t>Under-Table Storage:</a:t>
            </a:r>
            <a:r>
              <a:rPr lang="en-US" sz="1600" dirty="0"/>
              <a:t> Utilize the space beneath your layout for storing rolling stock, tools, and materials.</a:t>
            </a:r>
          </a:p>
          <a:p>
            <a:pPr marL="742950" lvl="1" indent="-285750">
              <a:buFont typeface="+mj-lt"/>
              <a:buAutoNum type="arabicPeriod"/>
            </a:pPr>
            <a:r>
              <a:rPr lang="en-US" sz="1600" b="1" dirty="0"/>
              <a:t>Lift-Out Sections:</a:t>
            </a:r>
            <a:r>
              <a:rPr lang="en-US" sz="1600" dirty="0"/>
              <a:t> Design lift-out sections that can be removed to access hidden storage or maintenance areas.</a:t>
            </a:r>
          </a:p>
        </p:txBody>
      </p:sp>
      <p:sp>
        <p:nvSpPr>
          <p:cNvPr id="4" name="Date Placeholder 3">
            <a:extLst>
              <a:ext uri="{FF2B5EF4-FFF2-40B4-BE49-F238E27FC236}">
                <a16:creationId xmlns:a16="http://schemas.microsoft.com/office/drawing/2014/main" id="{A7E6B3A5-75F8-6D72-7D98-C68132BCF1D2}"/>
              </a:ext>
            </a:extLst>
          </p:cNvPr>
          <p:cNvSpPr>
            <a:spLocks noGrp="1"/>
          </p:cNvSpPr>
          <p:nvPr>
            <p:ph type="dt" sz="half" idx="2"/>
          </p:nvPr>
        </p:nvSpPr>
        <p:spPr/>
        <p:txBody>
          <a:bodyPr/>
          <a:lstStyle/>
          <a:p>
            <a:r>
              <a:rPr lang="en-US" dirty="0"/>
              <a:t>7/15/2025</a:t>
            </a:r>
          </a:p>
        </p:txBody>
      </p:sp>
      <p:sp>
        <p:nvSpPr>
          <p:cNvPr id="5" name="Footer Placeholder 4">
            <a:extLst>
              <a:ext uri="{FF2B5EF4-FFF2-40B4-BE49-F238E27FC236}">
                <a16:creationId xmlns:a16="http://schemas.microsoft.com/office/drawing/2014/main" id="{F28F25D2-C85B-4493-B68B-202FDE0F848C}"/>
              </a:ext>
            </a:extLst>
          </p:cNvPr>
          <p:cNvSpPr>
            <a:spLocks noGrp="1"/>
          </p:cNvSpPr>
          <p:nvPr>
            <p:ph type="ftr" sz="quarter" idx="3"/>
          </p:nvPr>
        </p:nvSpPr>
        <p:spPr/>
        <p:txBody>
          <a:bodyPr/>
          <a:lstStyle/>
          <a:p>
            <a:r>
              <a:rPr lang="en-US" dirty="0"/>
              <a:t>2025 NMRA National Convention</a:t>
            </a:r>
          </a:p>
        </p:txBody>
      </p:sp>
    </p:spTree>
    <p:extLst>
      <p:ext uri="{BB962C8B-B14F-4D97-AF65-F5344CB8AC3E}">
        <p14:creationId xmlns:p14="http://schemas.microsoft.com/office/powerpoint/2010/main" val="253956328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88BB49D-A44A-3F19-3344-13547D74BE2E}"/>
              </a:ext>
            </a:extLst>
          </p:cNvPr>
          <p:cNvSpPr>
            <a:spLocks noGrp="1"/>
          </p:cNvSpPr>
          <p:nvPr>
            <p:ph type="sldNum" sz="quarter" idx="4"/>
          </p:nvPr>
        </p:nvSpPr>
        <p:spPr>
          <a:xfrm>
            <a:off x="192384" y="6264825"/>
            <a:ext cx="811019" cy="503578"/>
          </a:xfrm>
        </p:spPr>
        <p:txBody>
          <a:bodyPr/>
          <a:lstStyle/>
          <a:p>
            <a:fld id="{A66A5F3A-8858-4907-B232-55DBE7BD5DF7}" type="slidenum">
              <a:rPr lang="en-US" smtClean="0"/>
              <a:pPr/>
              <a:t>41</a:t>
            </a:fld>
            <a:endParaRPr lang="en-US" dirty="0"/>
          </a:p>
        </p:txBody>
      </p:sp>
      <p:sp>
        <p:nvSpPr>
          <p:cNvPr id="3" name="Title 1">
            <a:extLst>
              <a:ext uri="{FF2B5EF4-FFF2-40B4-BE49-F238E27FC236}">
                <a16:creationId xmlns:a16="http://schemas.microsoft.com/office/drawing/2014/main" id="{2ED93BDB-6970-1B74-CD5A-066A9B8FF673}"/>
              </a:ext>
            </a:extLst>
          </p:cNvPr>
          <p:cNvSpPr txBox="1">
            <a:spLocks/>
          </p:cNvSpPr>
          <p:nvPr/>
        </p:nvSpPr>
        <p:spPr>
          <a:xfrm>
            <a:off x="225265" y="147317"/>
            <a:ext cx="11741470" cy="931470"/>
          </a:xfrm>
          <a:prstGeom prst="rect">
            <a:avLst/>
          </a:prstGeom>
        </p:spPr>
        <p:txBody>
          <a:bodyPr vert="horz" lIns="91440" tIns="45720" rIns="91440" bIns="45720" rtlCol="0" anchor="t">
            <a:normAutofit fontScale="77500" lnSpcReduction="20000"/>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r>
              <a:rPr lang="en-US" sz="4600" dirty="0"/>
              <a:t>layout: Assistance (cont.)</a:t>
            </a:r>
          </a:p>
          <a:p>
            <a:r>
              <a:rPr lang="en-US" sz="2600" dirty="0"/>
              <a:t>PROMPT: image of a 1950 lumber yard</a:t>
            </a:r>
          </a:p>
          <a:p>
            <a:r>
              <a:rPr lang="en-US" sz="2600" dirty="0"/>
              <a:t>PROMPT: top down view with more yard buildings added</a:t>
            </a:r>
          </a:p>
        </p:txBody>
      </p:sp>
      <p:sp>
        <p:nvSpPr>
          <p:cNvPr id="4" name="Date Placeholder 3">
            <a:extLst>
              <a:ext uri="{FF2B5EF4-FFF2-40B4-BE49-F238E27FC236}">
                <a16:creationId xmlns:a16="http://schemas.microsoft.com/office/drawing/2014/main" id="{35CD569C-851C-0A4D-6537-858F59846B1A}"/>
              </a:ext>
            </a:extLst>
          </p:cNvPr>
          <p:cNvSpPr>
            <a:spLocks noGrp="1"/>
          </p:cNvSpPr>
          <p:nvPr>
            <p:ph type="dt" sz="half" idx="2"/>
          </p:nvPr>
        </p:nvSpPr>
        <p:spPr/>
        <p:txBody>
          <a:bodyPr/>
          <a:lstStyle/>
          <a:p>
            <a:r>
              <a:rPr lang="en-US" dirty="0"/>
              <a:t>7/15/2025</a:t>
            </a:r>
          </a:p>
        </p:txBody>
      </p:sp>
      <p:sp>
        <p:nvSpPr>
          <p:cNvPr id="5" name="Footer Placeholder 4">
            <a:extLst>
              <a:ext uri="{FF2B5EF4-FFF2-40B4-BE49-F238E27FC236}">
                <a16:creationId xmlns:a16="http://schemas.microsoft.com/office/drawing/2014/main" id="{CCB6C661-6328-71DA-4A40-3AFF9B584BB9}"/>
              </a:ext>
            </a:extLst>
          </p:cNvPr>
          <p:cNvSpPr>
            <a:spLocks noGrp="1"/>
          </p:cNvSpPr>
          <p:nvPr>
            <p:ph type="ftr" sz="quarter" idx="3"/>
          </p:nvPr>
        </p:nvSpPr>
        <p:spPr/>
        <p:txBody>
          <a:bodyPr/>
          <a:lstStyle/>
          <a:p>
            <a:r>
              <a:rPr lang="en-US" dirty="0"/>
              <a:t>2025 NMRA National Convention</a:t>
            </a:r>
          </a:p>
        </p:txBody>
      </p:sp>
      <p:pic>
        <p:nvPicPr>
          <p:cNvPr id="7" name="Picture 6">
            <a:extLst>
              <a:ext uri="{FF2B5EF4-FFF2-40B4-BE49-F238E27FC236}">
                <a16:creationId xmlns:a16="http://schemas.microsoft.com/office/drawing/2014/main" id="{8D661765-E55F-E523-BE81-709C664385FF}"/>
              </a:ext>
            </a:extLst>
          </p:cNvPr>
          <p:cNvPicPr>
            <a:picLocks noChangeAspect="1"/>
          </p:cNvPicPr>
          <p:nvPr/>
        </p:nvPicPr>
        <p:blipFill>
          <a:blip r:embed="rId2"/>
          <a:stretch>
            <a:fillRect/>
          </a:stretch>
        </p:blipFill>
        <p:spPr>
          <a:xfrm>
            <a:off x="334766" y="1178074"/>
            <a:ext cx="4161025" cy="4910966"/>
          </a:xfrm>
          <a:prstGeom prst="rect">
            <a:avLst/>
          </a:prstGeom>
        </p:spPr>
      </p:pic>
      <p:pic>
        <p:nvPicPr>
          <p:cNvPr id="9" name="Picture 8">
            <a:extLst>
              <a:ext uri="{FF2B5EF4-FFF2-40B4-BE49-F238E27FC236}">
                <a16:creationId xmlns:a16="http://schemas.microsoft.com/office/drawing/2014/main" id="{5A51D492-E7A0-36B5-409E-D4B462955972}"/>
              </a:ext>
            </a:extLst>
          </p:cNvPr>
          <p:cNvPicPr>
            <a:picLocks noChangeAspect="1"/>
          </p:cNvPicPr>
          <p:nvPr/>
        </p:nvPicPr>
        <p:blipFill>
          <a:blip r:embed="rId3"/>
          <a:stretch>
            <a:fillRect/>
          </a:stretch>
        </p:blipFill>
        <p:spPr>
          <a:xfrm>
            <a:off x="6096000" y="1073604"/>
            <a:ext cx="5015436" cy="5015436"/>
          </a:xfrm>
          <a:prstGeom prst="rect">
            <a:avLst/>
          </a:prstGeom>
        </p:spPr>
      </p:pic>
    </p:spTree>
    <p:extLst>
      <p:ext uri="{BB962C8B-B14F-4D97-AF65-F5344CB8AC3E}">
        <p14:creationId xmlns:p14="http://schemas.microsoft.com/office/powerpoint/2010/main" val="241261611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88BB49D-A44A-3F19-3344-13547D74BE2E}"/>
              </a:ext>
            </a:extLst>
          </p:cNvPr>
          <p:cNvSpPr>
            <a:spLocks noGrp="1"/>
          </p:cNvSpPr>
          <p:nvPr>
            <p:ph type="sldNum" sz="quarter" idx="4"/>
          </p:nvPr>
        </p:nvSpPr>
        <p:spPr>
          <a:xfrm>
            <a:off x="192384" y="6264825"/>
            <a:ext cx="811019" cy="503578"/>
          </a:xfrm>
        </p:spPr>
        <p:txBody>
          <a:bodyPr/>
          <a:lstStyle/>
          <a:p>
            <a:fld id="{A66A5F3A-8858-4907-B232-55DBE7BD5DF7}" type="slidenum">
              <a:rPr lang="en-US" smtClean="0"/>
              <a:pPr/>
              <a:t>42</a:t>
            </a:fld>
            <a:endParaRPr lang="en-US" dirty="0"/>
          </a:p>
        </p:txBody>
      </p:sp>
      <p:sp>
        <p:nvSpPr>
          <p:cNvPr id="3" name="Title 1">
            <a:extLst>
              <a:ext uri="{FF2B5EF4-FFF2-40B4-BE49-F238E27FC236}">
                <a16:creationId xmlns:a16="http://schemas.microsoft.com/office/drawing/2014/main" id="{2ED93BDB-6970-1B74-CD5A-066A9B8FF673}"/>
              </a:ext>
            </a:extLst>
          </p:cNvPr>
          <p:cNvSpPr txBox="1">
            <a:spLocks/>
          </p:cNvSpPr>
          <p:nvPr/>
        </p:nvSpPr>
        <p:spPr>
          <a:xfrm>
            <a:off x="225265" y="147317"/>
            <a:ext cx="11741470" cy="931470"/>
          </a:xfrm>
          <a:prstGeom prst="rect">
            <a:avLst/>
          </a:prstGeom>
        </p:spPr>
        <p:txBody>
          <a:bodyPr vert="horz" lIns="91440" tIns="45720" rIns="91440" bIns="45720" rtlCol="0" anchor="t">
            <a:normAutofit fontScale="85000" lnSpcReduction="10000"/>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r>
              <a:rPr lang="en-US" sz="4600" dirty="0"/>
              <a:t>layout: Assistance (cont.)</a:t>
            </a:r>
          </a:p>
          <a:p>
            <a:r>
              <a:rPr lang="en-US" sz="2600" dirty="0"/>
              <a:t>PROMPT: creative ideas for maximizing space and achieving realistic scenes.</a:t>
            </a:r>
          </a:p>
        </p:txBody>
      </p:sp>
      <p:sp>
        <p:nvSpPr>
          <p:cNvPr id="4" name="TextBox 3">
            <a:extLst>
              <a:ext uri="{FF2B5EF4-FFF2-40B4-BE49-F238E27FC236}">
                <a16:creationId xmlns:a16="http://schemas.microsoft.com/office/drawing/2014/main" id="{30FF78E4-5E71-113C-0C03-2443E2E82851}"/>
              </a:ext>
            </a:extLst>
          </p:cNvPr>
          <p:cNvSpPr txBox="1"/>
          <p:nvPr/>
        </p:nvSpPr>
        <p:spPr>
          <a:xfrm>
            <a:off x="192384" y="1078787"/>
            <a:ext cx="5640816" cy="4616648"/>
          </a:xfrm>
          <a:prstGeom prst="rect">
            <a:avLst/>
          </a:prstGeom>
          <a:noFill/>
        </p:spPr>
        <p:txBody>
          <a:bodyPr wrap="square" rtlCol="0">
            <a:spAutoFit/>
          </a:bodyPr>
          <a:lstStyle/>
          <a:p>
            <a:r>
              <a:rPr lang="en-US" sz="1400" b="1" dirty="0"/>
              <a:t>Realistic Scene Techniques</a:t>
            </a:r>
          </a:p>
          <a:p>
            <a:pPr>
              <a:buFont typeface="+mj-lt"/>
              <a:buAutoNum type="arabicPeriod"/>
            </a:pPr>
            <a:r>
              <a:rPr lang="en-US" sz="1400" b="1" dirty="0"/>
              <a:t>Detailed Scenery:</a:t>
            </a:r>
            <a:endParaRPr lang="en-US" sz="1400" dirty="0"/>
          </a:p>
          <a:p>
            <a:pPr marL="742950" lvl="1" indent="-285750">
              <a:buFont typeface="+mj-lt"/>
              <a:buAutoNum type="arabicPeriod"/>
            </a:pPr>
            <a:r>
              <a:rPr lang="en-US" sz="1400" b="1" dirty="0"/>
              <a:t>Layering:</a:t>
            </a:r>
            <a:r>
              <a:rPr lang="en-US" sz="1400" dirty="0"/>
              <a:t> Use multiple layers of scenery materials (ground cover, static grass, bushes, trees) to create a natural and realistic look.</a:t>
            </a:r>
          </a:p>
          <a:p>
            <a:pPr marL="742950" lvl="1" indent="-285750">
              <a:buFont typeface="+mj-lt"/>
              <a:buAutoNum type="arabicPeriod"/>
            </a:pPr>
            <a:r>
              <a:rPr lang="en-US" sz="1400" b="1" dirty="0"/>
              <a:t>Variety:</a:t>
            </a:r>
            <a:r>
              <a:rPr lang="en-US" sz="1400" dirty="0"/>
              <a:t> Mix different textures and colors to avoid monotony. Use fine details like rocks, debris, and small plants to enhance realism.</a:t>
            </a:r>
          </a:p>
          <a:p>
            <a:pPr>
              <a:buFont typeface="+mj-lt"/>
              <a:buAutoNum type="arabicPeriod"/>
            </a:pPr>
            <a:r>
              <a:rPr lang="en-US" sz="1400" b="1" dirty="0"/>
              <a:t>Prototypical Features:</a:t>
            </a:r>
            <a:endParaRPr lang="en-US" sz="1400" dirty="0"/>
          </a:p>
          <a:p>
            <a:pPr marL="742950" lvl="1" indent="-285750">
              <a:buFont typeface="+mj-lt"/>
              <a:buAutoNum type="arabicPeriod"/>
            </a:pPr>
            <a:r>
              <a:rPr lang="en-US" sz="1400" b="1" dirty="0"/>
              <a:t>Research:</a:t>
            </a:r>
            <a:r>
              <a:rPr lang="en-US" sz="1400" dirty="0"/>
              <a:t> Study real-world locations and railroads to replicate prototypical features such as specific buildings, industries, and track arrangements.</a:t>
            </a:r>
          </a:p>
          <a:p>
            <a:pPr marL="742950" lvl="1" indent="-285750">
              <a:buFont typeface="+mj-lt"/>
              <a:buAutoNum type="arabicPeriod"/>
            </a:pPr>
            <a:r>
              <a:rPr lang="en-US" sz="1400" b="1" dirty="0"/>
              <a:t>Landforms:</a:t>
            </a:r>
            <a:r>
              <a:rPr lang="en-US" sz="1400" dirty="0"/>
              <a:t> Incorporate natural landforms like hills, valleys, rivers, and lakes. Sculpting terrain using foam, plaster, or other materials adds realism.</a:t>
            </a:r>
          </a:p>
          <a:p>
            <a:pPr>
              <a:buFont typeface="+mj-lt"/>
              <a:buAutoNum type="arabicPeriod"/>
            </a:pPr>
            <a:r>
              <a:rPr lang="en-US" sz="1400" b="1" dirty="0"/>
              <a:t>Weathering:</a:t>
            </a:r>
            <a:endParaRPr lang="en-US" sz="1400" dirty="0"/>
          </a:p>
          <a:p>
            <a:pPr marL="742950" lvl="1" indent="-285750">
              <a:buFont typeface="+mj-lt"/>
              <a:buAutoNum type="arabicPeriod"/>
            </a:pPr>
            <a:r>
              <a:rPr lang="en-US" sz="1400" b="1" dirty="0"/>
              <a:t>Rolling Stock and Structures:</a:t>
            </a:r>
            <a:r>
              <a:rPr lang="en-US" sz="1400" dirty="0"/>
              <a:t> Apply weathering techniques to give your trains and buildings a used, aged appearance. Use paint, powders, and washes to simulate rust, dirt, and wear.</a:t>
            </a:r>
          </a:p>
          <a:p>
            <a:pPr marL="742950" lvl="1" indent="-285750">
              <a:buFont typeface="+mj-lt"/>
              <a:buAutoNum type="arabicPeriod"/>
            </a:pPr>
            <a:r>
              <a:rPr lang="en-US" sz="1400" b="1" dirty="0"/>
              <a:t>Ground Cover:</a:t>
            </a:r>
            <a:r>
              <a:rPr lang="en-US" sz="1400" dirty="0"/>
              <a:t> Add weathering to roads, tracks, and ground surfaces to reflect the effects of use and weather conditions.</a:t>
            </a:r>
          </a:p>
        </p:txBody>
      </p:sp>
      <p:sp>
        <p:nvSpPr>
          <p:cNvPr id="8" name="Rectangle 2">
            <a:extLst>
              <a:ext uri="{FF2B5EF4-FFF2-40B4-BE49-F238E27FC236}">
                <a16:creationId xmlns:a16="http://schemas.microsoft.com/office/drawing/2014/main" id="{BBB52129-1554-01B0-174E-6CF94BC536B9}"/>
              </a:ext>
            </a:extLst>
          </p:cNvPr>
          <p:cNvSpPr>
            <a:spLocks noChangeArrowheads="1"/>
          </p:cNvSpPr>
          <p:nvPr/>
        </p:nvSpPr>
        <p:spPr bwMode="auto">
          <a:xfrm>
            <a:off x="6531522" y="1158072"/>
            <a:ext cx="4349002" cy="48320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1" i="0" u="none" strike="noStrike" cap="none" normalizeH="0" baseline="0" dirty="0">
                <a:ln>
                  <a:noFill/>
                </a:ln>
                <a:solidFill>
                  <a:schemeClr val="tx1"/>
                </a:solidFill>
                <a:effectLst/>
                <a:latin typeface="Arial" panose="020B0604020202020204" pitchFamily="34" charset="0"/>
              </a:rPr>
              <a:t>Lighting:</a:t>
            </a:r>
            <a:endParaRPr kumimoji="0" lang="en-US" altLang="en-US" sz="1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1" i="0" u="none" strike="noStrike" cap="none" normalizeH="0" baseline="0" dirty="0">
                <a:ln>
                  <a:noFill/>
                </a:ln>
                <a:solidFill>
                  <a:schemeClr val="tx1"/>
                </a:solidFill>
                <a:effectLst/>
                <a:latin typeface="Arial" panose="020B0604020202020204" pitchFamily="34" charset="0"/>
              </a:rPr>
              <a:t>Day and Night Effects:</a:t>
            </a:r>
            <a:r>
              <a:rPr kumimoji="0" lang="en-US" altLang="en-US" sz="1400" b="0" i="0" u="none" strike="noStrike" cap="none" normalizeH="0" baseline="0" dirty="0">
                <a:ln>
                  <a:noFill/>
                </a:ln>
                <a:solidFill>
                  <a:schemeClr val="tx1"/>
                </a:solidFill>
                <a:effectLst/>
                <a:latin typeface="Arial" panose="020B0604020202020204" pitchFamily="34" charset="0"/>
              </a:rPr>
              <a:t> Use lighting to create different times of day. Install LEDs in buildings, streetlights, and vehicles to enhance nighttime scenes.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1" i="0" u="none" strike="noStrike" cap="none" normalizeH="0" baseline="0" dirty="0">
                <a:ln>
                  <a:noFill/>
                </a:ln>
                <a:solidFill>
                  <a:schemeClr val="tx1"/>
                </a:solidFill>
                <a:effectLst/>
                <a:latin typeface="Arial" panose="020B0604020202020204" pitchFamily="34" charset="0"/>
              </a:rPr>
              <a:t>Spotlighting:</a:t>
            </a:r>
            <a:r>
              <a:rPr kumimoji="0" lang="en-US" altLang="en-US" sz="1400" b="0" i="0" u="none" strike="noStrike" cap="none" normalizeH="0" baseline="0" dirty="0">
                <a:ln>
                  <a:noFill/>
                </a:ln>
                <a:solidFill>
                  <a:schemeClr val="tx1"/>
                </a:solidFill>
                <a:effectLst/>
                <a:latin typeface="Arial" panose="020B0604020202020204" pitchFamily="34" charset="0"/>
              </a:rPr>
              <a:t> Highlight key areas or scenes with focused lighting to draw attention and add drama.</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1" i="0" u="none" strike="noStrike" cap="none" normalizeH="0" baseline="0" dirty="0">
                <a:ln>
                  <a:noFill/>
                </a:ln>
                <a:solidFill>
                  <a:schemeClr val="tx1"/>
                </a:solidFill>
                <a:effectLst/>
                <a:latin typeface="Arial" panose="020B0604020202020204" pitchFamily="34" charset="0"/>
              </a:rPr>
              <a:t>Figures and Vehicles:</a:t>
            </a:r>
            <a:endParaRPr kumimoji="0" lang="en-US" altLang="en-US" sz="1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1" i="0" u="none" strike="noStrike" cap="none" normalizeH="0" baseline="0" dirty="0">
                <a:ln>
                  <a:noFill/>
                </a:ln>
                <a:solidFill>
                  <a:schemeClr val="tx1"/>
                </a:solidFill>
                <a:effectLst/>
                <a:latin typeface="Arial" panose="020B0604020202020204" pitchFamily="34" charset="0"/>
              </a:rPr>
              <a:t>Scale Figures:</a:t>
            </a:r>
            <a:r>
              <a:rPr kumimoji="0" lang="en-US" altLang="en-US" sz="1400" b="0" i="0" u="none" strike="noStrike" cap="none" normalizeH="0" baseline="0" dirty="0">
                <a:ln>
                  <a:noFill/>
                </a:ln>
                <a:solidFill>
                  <a:schemeClr val="tx1"/>
                </a:solidFill>
                <a:effectLst/>
                <a:latin typeface="Arial" panose="020B0604020202020204" pitchFamily="34" charset="0"/>
              </a:rPr>
              <a:t> Place scale figures in realistic poses and locations to bring scenes to life. Position them performing tasks related to the scene, like loading cargo or waiting at a station.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1" i="0" u="none" strike="noStrike" cap="none" normalizeH="0" baseline="0" dirty="0">
                <a:ln>
                  <a:noFill/>
                </a:ln>
                <a:solidFill>
                  <a:schemeClr val="tx1"/>
                </a:solidFill>
                <a:effectLst/>
                <a:latin typeface="Arial" panose="020B0604020202020204" pitchFamily="34" charset="0"/>
              </a:rPr>
              <a:t>Vehicles:</a:t>
            </a:r>
            <a:r>
              <a:rPr kumimoji="0" lang="en-US" altLang="en-US" sz="1400" b="0" i="0" u="none" strike="noStrike" cap="none" normalizeH="0" baseline="0" dirty="0">
                <a:ln>
                  <a:noFill/>
                </a:ln>
                <a:solidFill>
                  <a:schemeClr val="tx1"/>
                </a:solidFill>
                <a:effectLst/>
                <a:latin typeface="Arial" panose="020B0604020202020204" pitchFamily="34" charset="0"/>
              </a:rPr>
              <a:t> Add vehicles that match the era and location of your layout. Position them on roads, at crossings, or in parking areas.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1" i="0" u="none" strike="noStrike" cap="none" normalizeH="0" baseline="0" dirty="0">
                <a:ln>
                  <a:noFill/>
                </a:ln>
                <a:solidFill>
                  <a:schemeClr val="tx1"/>
                </a:solidFill>
                <a:effectLst/>
                <a:latin typeface="Arial" panose="020B0604020202020204" pitchFamily="34" charset="0"/>
              </a:rPr>
              <a:t>Sound:</a:t>
            </a:r>
            <a:endParaRPr kumimoji="0" lang="en-US" altLang="en-US" sz="1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1" i="0" u="none" strike="noStrike" cap="none" normalizeH="0" baseline="0" dirty="0">
                <a:ln>
                  <a:noFill/>
                </a:ln>
                <a:solidFill>
                  <a:schemeClr val="tx1"/>
                </a:solidFill>
                <a:effectLst/>
                <a:latin typeface="Arial" panose="020B0604020202020204" pitchFamily="34" charset="0"/>
              </a:rPr>
              <a:t>Sound Effects:</a:t>
            </a:r>
            <a:r>
              <a:rPr kumimoji="0" lang="en-US" altLang="en-US" sz="1400" b="0" i="0" u="none" strike="noStrike" cap="none" normalizeH="0" baseline="0" dirty="0">
                <a:ln>
                  <a:noFill/>
                </a:ln>
                <a:solidFill>
                  <a:schemeClr val="tx1"/>
                </a:solidFill>
                <a:effectLst/>
                <a:latin typeface="Arial" panose="020B0604020202020204" pitchFamily="34" charset="0"/>
              </a:rPr>
              <a:t> Use sound modules to add realistic sounds like train whistles, engine noises, and ambient sounds (e.g., birds, water flowing).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1" i="0" u="none" strike="noStrike" cap="none" normalizeH="0" baseline="0" dirty="0">
                <a:ln>
                  <a:noFill/>
                </a:ln>
                <a:solidFill>
                  <a:schemeClr val="tx1"/>
                </a:solidFill>
                <a:effectLst/>
                <a:latin typeface="Arial" panose="020B0604020202020204" pitchFamily="34" charset="0"/>
              </a:rPr>
              <a:t>Interactive Elements:</a:t>
            </a:r>
            <a:r>
              <a:rPr kumimoji="0" lang="en-US" altLang="en-US" sz="1400" b="0" i="0" u="none" strike="noStrike" cap="none" normalizeH="0" baseline="0" dirty="0">
                <a:ln>
                  <a:noFill/>
                </a:ln>
                <a:solidFill>
                  <a:schemeClr val="tx1"/>
                </a:solidFill>
                <a:effectLst/>
                <a:latin typeface="Arial" panose="020B0604020202020204" pitchFamily="34" charset="0"/>
              </a:rPr>
              <a:t> Include sound triggers activated by passing trains or visitor interaction.</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400" b="0" i="0" u="none" strike="noStrike" cap="none" normalizeH="0" baseline="0" dirty="0">
              <a:ln>
                <a:noFill/>
              </a:ln>
              <a:solidFill>
                <a:schemeClr val="tx1"/>
              </a:solidFill>
              <a:effectLst/>
              <a:latin typeface="Arial" panose="020B0604020202020204" pitchFamily="34" charset="0"/>
            </a:endParaRPr>
          </a:p>
        </p:txBody>
      </p:sp>
      <p:sp>
        <p:nvSpPr>
          <p:cNvPr id="5" name="Date Placeholder 4">
            <a:extLst>
              <a:ext uri="{FF2B5EF4-FFF2-40B4-BE49-F238E27FC236}">
                <a16:creationId xmlns:a16="http://schemas.microsoft.com/office/drawing/2014/main" id="{3AE6DAC6-3DC0-3485-2E62-0685F86501D9}"/>
              </a:ext>
            </a:extLst>
          </p:cNvPr>
          <p:cNvSpPr>
            <a:spLocks noGrp="1"/>
          </p:cNvSpPr>
          <p:nvPr>
            <p:ph type="dt" sz="half" idx="2"/>
          </p:nvPr>
        </p:nvSpPr>
        <p:spPr/>
        <p:txBody>
          <a:bodyPr/>
          <a:lstStyle/>
          <a:p>
            <a:r>
              <a:rPr lang="en-US" dirty="0"/>
              <a:t>7/15/2025</a:t>
            </a:r>
          </a:p>
        </p:txBody>
      </p:sp>
      <p:sp>
        <p:nvSpPr>
          <p:cNvPr id="6" name="Footer Placeholder 5">
            <a:extLst>
              <a:ext uri="{FF2B5EF4-FFF2-40B4-BE49-F238E27FC236}">
                <a16:creationId xmlns:a16="http://schemas.microsoft.com/office/drawing/2014/main" id="{2B94B856-5AA3-EB3E-6E49-7F78EA1A1D3C}"/>
              </a:ext>
            </a:extLst>
          </p:cNvPr>
          <p:cNvSpPr>
            <a:spLocks noGrp="1"/>
          </p:cNvSpPr>
          <p:nvPr>
            <p:ph type="ftr" sz="quarter" idx="3"/>
          </p:nvPr>
        </p:nvSpPr>
        <p:spPr/>
        <p:txBody>
          <a:bodyPr/>
          <a:lstStyle/>
          <a:p>
            <a:r>
              <a:rPr lang="en-US" dirty="0"/>
              <a:t>2025 NMRA National Convention</a:t>
            </a:r>
          </a:p>
        </p:txBody>
      </p:sp>
    </p:spTree>
    <p:extLst>
      <p:ext uri="{BB962C8B-B14F-4D97-AF65-F5344CB8AC3E}">
        <p14:creationId xmlns:p14="http://schemas.microsoft.com/office/powerpoint/2010/main" val="393163692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88BB49D-A44A-3F19-3344-13547D74BE2E}"/>
              </a:ext>
            </a:extLst>
          </p:cNvPr>
          <p:cNvSpPr>
            <a:spLocks noGrp="1"/>
          </p:cNvSpPr>
          <p:nvPr>
            <p:ph type="sldNum" sz="quarter" idx="4"/>
          </p:nvPr>
        </p:nvSpPr>
        <p:spPr>
          <a:xfrm>
            <a:off x="192384" y="6264825"/>
            <a:ext cx="811019" cy="503578"/>
          </a:xfrm>
        </p:spPr>
        <p:txBody>
          <a:bodyPr/>
          <a:lstStyle/>
          <a:p>
            <a:fld id="{A66A5F3A-8858-4907-B232-55DBE7BD5DF7}" type="slidenum">
              <a:rPr lang="en-US" smtClean="0"/>
              <a:pPr/>
              <a:t>43</a:t>
            </a:fld>
            <a:endParaRPr lang="en-US" dirty="0"/>
          </a:p>
        </p:txBody>
      </p:sp>
      <p:sp>
        <p:nvSpPr>
          <p:cNvPr id="3" name="Title 1">
            <a:extLst>
              <a:ext uri="{FF2B5EF4-FFF2-40B4-BE49-F238E27FC236}">
                <a16:creationId xmlns:a16="http://schemas.microsoft.com/office/drawing/2014/main" id="{2ED93BDB-6970-1B74-CD5A-066A9B8FF673}"/>
              </a:ext>
            </a:extLst>
          </p:cNvPr>
          <p:cNvSpPr txBox="1">
            <a:spLocks/>
          </p:cNvSpPr>
          <p:nvPr/>
        </p:nvSpPr>
        <p:spPr>
          <a:xfrm>
            <a:off x="225265" y="147317"/>
            <a:ext cx="11741470" cy="931470"/>
          </a:xfrm>
          <a:prstGeom prst="rect">
            <a:avLst/>
          </a:prstGeom>
        </p:spPr>
        <p:txBody>
          <a:bodyPr vert="horz" lIns="91440" tIns="45720" rIns="91440" bIns="45720" rtlCol="0" anchor="t">
            <a:normAutofit fontScale="85000" lnSpcReduction="10000"/>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r>
              <a:rPr lang="en-US" sz="4600" dirty="0"/>
              <a:t>layout: Assistance (cont.)</a:t>
            </a:r>
          </a:p>
          <a:p>
            <a:r>
              <a:rPr lang="en-US" sz="2600" dirty="0"/>
              <a:t>PROMPT: creative ideas for maximizing space and achieving realistic scenes.</a:t>
            </a:r>
          </a:p>
        </p:txBody>
      </p:sp>
      <p:sp>
        <p:nvSpPr>
          <p:cNvPr id="4" name="TextBox 3">
            <a:extLst>
              <a:ext uri="{FF2B5EF4-FFF2-40B4-BE49-F238E27FC236}">
                <a16:creationId xmlns:a16="http://schemas.microsoft.com/office/drawing/2014/main" id="{30FF78E4-5E71-113C-0C03-2443E2E82851}"/>
              </a:ext>
            </a:extLst>
          </p:cNvPr>
          <p:cNvSpPr txBox="1"/>
          <p:nvPr/>
        </p:nvSpPr>
        <p:spPr>
          <a:xfrm>
            <a:off x="192384" y="1078787"/>
            <a:ext cx="11237616" cy="4524315"/>
          </a:xfrm>
          <a:prstGeom prst="rect">
            <a:avLst/>
          </a:prstGeom>
          <a:noFill/>
        </p:spPr>
        <p:txBody>
          <a:bodyPr wrap="square" rtlCol="0">
            <a:spAutoFit/>
          </a:bodyPr>
          <a:lstStyle/>
          <a:p>
            <a:r>
              <a:rPr lang="en-US" sz="1600" b="1" dirty="0"/>
              <a:t>Example Layout Scenario: Small Urban Setting</a:t>
            </a:r>
          </a:p>
          <a:p>
            <a:endParaRPr lang="en-US" sz="1600" b="1" dirty="0"/>
          </a:p>
          <a:p>
            <a:r>
              <a:rPr lang="en-US" sz="1600" b="1" dirty="0"/>
              <a:t>Space Maximization:</a:t>
            </a:r>
          </a:p>
          <a:p>
            <a:pPr>
              <a:buFont typeface="Arial" panose="020B0604020202020204" pitchFamily="34" charset="0"/>
              <a:buChar char="•"/>
            </a:pPr>
            <a:r>
              <a:rPr lang="en-US" sz="1600" b="1" dirty="0"/>
              <a:t>Multi-Level Design:</a:t>
            </a:r>
            <a:r>
              <a:rPr lang="en-US" sz="1600" dirty="0"/>
              <a:t> Create a small urban layout with an upper level representing elevated tracks and a lower level with street scenes and a subway.</a:t>
            </a:r>
          </a:p>
          <a:p>
            <a:pPr>
              <a:buFont typeface="Arial" panose="020B0604020202020204" pitchFamily="34" charset="0"/>
              <a:buChar char="•"/>
            </a:pPr>
            <a:r>
              <a:rPr lang="en-US" sz="1600" b="1" dirty="0"/>
              <a:t>Modular Sections:</a:t>
            </a:r>
            <a:r>
              <a:rPr lang="en-US" sz="1600" dirty="0"/>
              <a:t> Design the layout in modules that can be reconfigured or expanded. Use a fold-out section for an additional industrial area.</a:t>
            </a:r>
          </a:p>
          <a:p>
            <a:pPr>
              <a:buFont typeface="Arial" panose="020B0604020202020204" pitchFamily="34" charset="0"/>
              <a:buChar char="•"/>
            </a:pPr>
            <a:endParaRPr lang="en-US" sz="1600" dirty="0"/>
          </a:p>
          <a:p>
            <a:r>
              <a:rPr lang="en-US" sz="1600" b="1" dirty="0"/>
              <a:t>Realistic Scene:</a:t>
            </a:r>
          </a:p>
          <a:p>
            <a:pPr>
              <a:buFont typeface="Arial" panose="020B0604020202020204" pitchFamily="34" charset="0"/>
              <a:buChar char="•"/>
            </a:pPr>
            <a:r>
              <a:rPr lang="en-US" sz="1600" b="1" dirty="0"/>
              <a:t>Urban Details:</a:t>
            </a:r>
            <a:r>
              <a:rPr lang="en-US" sz="1600" dirty="0"/>
              <a:t> Include detailed buildings with storefronts, residential areas, and industrial facilities. Add sidewalks, streetlights, and traffic signals.</a:t>
            </a:r>
          </a:p>
          <a:p>
            <a:pPr>
              <a:buFont typeface="Arial" panose="020B0604020202020204" pitchFamily="34" charset="0"/>
              <a:buChar char="•"/>
            </a:pPr>
            <a:r>
              <a:rPr lang="en-US" sz="1600" b="1" dirty="0"/>
              <a:t>Weathering:</a:t>
            </a:r>
            <a:r>
              <a:rPr lang="en-US" sz="1600" dirty="0"/>
              <a:t> Apply weathering to buildings, streets, and vehicles to reflect urban wear and tear.</a:t>
            </a:r>
          </a:p>
          <a:p>
            <a:pPr>
              <a:buFont typeface="Arial" panose="020B0604020202020204" pitchFamily="34" charset="0"/>
              <a:buChar char="•"/>
            </a:pPr>
            <a:r>
              <a:rPr lang="en-US" sz="1600" b="1" dirty="0"/>
              <a:t>Figures:</a:t>
            </a:r>
            <a:r>
              <a:rPr lang="en-US" sz="1600" dirty="0"/>
              <a:t> Populate the streets with figures in various activities such as walking, shopping, and working.</a:t>
            </a:r>
          </a:p>
          <a:p>
            <a:pPr>
              <a:buFont typeface="Arial" panose="020B0604020202020204" pitchFamily="34" charset="0"/>
              <a:buChar char="•"/>
            </a:pPr>
            <a:r>
              <a:rPr lang="en-US" sz="1600" b="1" dirty="0"/>
              <a:t>Lighting:</a:t>
            </a:r>
            <a:r>
              <a:rPr lang="en-US" sz="1600" dirty="0"/>
              <a:t> Use LEDs to light up buildings and streetlights. Create a night scene by dimming room lights and using the layout’s built-in lighting.</a:t>
            </a:r>
          </a:p>
          <a:p>
            <a:r>
              <a:rPr lang="en-US" sz="1600" dirty="0"/>
              <a:t>By combining these space maximization techniques and realistic scene enhancements, you can create a captivating and immersive model railroad layout that feels larger than it actually is and offers a highly detailed and lifelike experience.</a:t>
            </a:r>
          </a:p>
          <a:p>
            <a:endParaRPr lang="en-US" sz="1600" dirty="0"/>
          </a:p>
        </p:txBody>
      </p:sp>
      <p:sp>
        <p:nvSpPr>
          <p:cNvPr id="5" name="Date Placeholder 4">
            <a:extLst>
              <a:ext uri="{FF2B5EF4-FFF2-40B4-BE49-F238E27FC236}">
                <a16:creationId xmlns:a16="http://schemas.microsoft.com/office/drawing/2014/main" id="{E43E7538-A73D-F8DC-C399-40B6768630F4}"/>
              </a:ext>
            </a:extLst>
          </p:cNvPr>
          <p:cNvSpPr>
            <a:spLocks noGrp="1"/>
          </p:cNvSpPr>
          <p:nvPr>
            <p:ph type="dt" sz="half" idx="2"/>
          </p:nvPr>
        </p:nvSpPr>
        <p:spPr/>
        <p:txBody>
          <a:bodyPr/>
          <a:lstStyle/>
          <a:p>
            <a:r>
              <a:rPr lang="en-US" dirty="0"/>
              <a:t>7/15/2025</a:t>
            </a:r>
          </a:p>
        </p:txBody>
      </p:sp>
      <p:sp>
        <p:nvSpPr>
          <p:cNvPr id="6" name="Footer Placeholder 5">
            <a:extLst>
              <a:ext uri="{FF2B5EF4-FFF2-40B4-BE49-F238E27FC236}">
                <a16:creationId xmlns:a16="http://schemas.microsoft.com/office/drawing/2014/main" id="{56827342-AF00-A6A1-66BD-F9EC2956BB28}"/>
              </a:ext>
            </a:extLst>
          </p:cNvPr>
          <p:cNvSpPr>
            <a:spLocks noGrp="1"/>
          </p:cNvSpPr>
          <p:nvPr>
            <p:ph type="ftr" sz="quarter" idx="3"/>
          </p:nvPr>
        </p:nvSpPr>
        <p:spPr/>
        <p:txBody>
          <a:bodyPr/>
          <a:lstStyle/>
          <a:p>
            <a:r>
              <a:rPr lang="en-US" dirty="0"/>
              <a:t>2025 NMRA National Convention</a:t>
            </a:r>
          </a:p>
        </p:txBody>
      </p:sp>
    </p:spTree>
    <p:extLst>
      <p:ext uri="{BB962C8B-B14F-4D97-AF65-F5344CB8AC3E}">
        <p14:creationId xmlns:p14="http://schemas.microsoft.com/office/powerpoint/2010/main" val="393540332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2535861-A89A-7D9E-8C6D-CD70695D4063}"/>
              </a:ext>
            </a:extLst>
          </p:cNvPr>
          <p:cNvSpPr>
            <a:spLocks noGrp="1"/>
          </p:cNvSpPr>
          <p:nvPr>
            <p:ph type="sldNum" sz="quarter" idx="4"/>
          </p:nvPr>
        </p:nvSpPr>
        <p:spPr/>
        <p:txBody>
          <a:bodyPr/>
          <a:lstStyle/>
          <a:p>
            <a:pPr algn="r"/>
            <a:fld id="{A66A5F3A-8858-4907-B232-55DBE7BD5DF7}" type="slidenum">
              <a:rPr lang="en-US" smtClean="0"/>
              <a:pPr algn="r"/>
              <a:t>44</a:t>
            </a:fld>
            <a:endParaRPr lang="en-US" dirty="0"/>
          </a:p>
        </p:txBody>
      </p:sp>
      <p:sp>
        <p:nvSpPr>
          <p:cNvPr id="3" name="Title 1">
            <a:extLst>
              <a:ext uri="{FF2B5EF4-FFF2-40B4-BE49-F238E27FC236}">
                <a16:creationId xmlns:a16="http://schemas.microsoft.com/office/drawing/2014/main" id="{184554AF-6CA2-2CF4-EDA3-5D2B5A52B88D}"/>
              </a:ext>
            </a:extLst>
          </p:cNvPr>
          <p:cNvSpPr txBox="1">
            <a:spLocks/>
          </p:cNvSpPr>
          <p:nvPr/>
        </p:nvSpPr>
        <p:spPr>
          <a:xfrm>
            <a:off x="294519" y="2181025"/>
            <a:ext cx="9605962" cy="7397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r>
              <a:rPr lang="en-US" sz="3600" dirty="0"/>
              <a:t>Operations</a:t>
            </a:r>
          </a:p>
        </p:txBody>
      </p:sp>
      <p:sp>
        <p:nvSpPr>
          <p:cNvPr id="4" name="Date Placeholder 3">
            <a:extLst>
              <a:ext uri="{FF2B5EF4-FFF2-40B4-BE49-F238E27FC236}">
                <a16:creationId xmlns:a16="http://schemas.microsoft.com/office/drawing/2014/main" id="{A6DDD829-011E-183E-7549-24AACB97643F}"/>
              </a:ext>
            </a:extLst>
          </p:cNvPr>
          <p:cNvSpPr>
            <a:spLocks noGrp="1"/>
          </p:cNvSpPr>
          <p:nvPr>
            <p:ph type="dt" sz="half" idx="2"/>
          </p:nvPr>
        </p:nvSpPr>
        <p:spPr/>
        <p:txBody>
          <a:bodyPr/>
          <a:lstStyle/>
          <a:p>
            <a:r>
              <a:rPr lang="en-US" dirty="0"/>
              <a:t>7/15/2025</a:t>
            </a:r>
          </a:p>
        </p:txBody>
      </p:sp>
      <p:sp>
        <p:nvSpPr>
          <p:cNvPr id="5" name="Footer Placeholder 4">
            <a:extLst>
              <a:ext uri="{FF2B5EF4-FFF2-40B4-BE49-F238E27FC236}">
                <a16:creationId xmlns:a16="http://schemas.microsoft.com/office/drawing/2014/main" id="{5D22155F-E73E-91FE-63B9-307A5B317A45}"/>
              </a:ext>
            </a:extLst>
          </p:cNvPr>
          <p:cNvSpPr>
            <a:spLocks noGrp="1"/>
          </p:cNvSpPr>
          <p:nvPr>
            <p:ph type="ftr" sz="quarter" idx="3"/>
          </p:nvPr>
        </p:nvSpPr>
        <p:spPr/>
        <p:txBody>
          <a:bodyPr/>
          <a:lstStyle/>
          <a:p>
            <a:r>
              <a:rPr lang="en-US" dirty="0"/>
              <a:t>2025 NMRA National Convention</a:t>
            </a:r>
          </a:p>
        </p:txBody>
      </p:sp>
    </p:spTree>
    <p:extLst>
      <p:ext uri="{BB962C8B-B14F-4D97-AF65-F5344CB8AC3E}">
        <p14:creationId xmlns:p14="http://schemas.microsoft.com/office/powerpoint/2010/main" val="190826878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3DFCE28-2E55-AE8E-8595-0EF664514940}"/>
              </a:ext>
            </a:extLst>
          </p:cNvPr>
          <p:cNvSpPr>
            <a:spLocks noGrp="1"/>
          </p:cNvSpPr>
          <p:nvPr>
            <p:ph type="sldNum" sz="quarter" idx="4"/>
          </p:nvPr>
        </p:nvSpPr>
        <p:spPr/>
        <p:txBody>
          <a:bodyPr/>
          <a:lstStyle/>
          <a:p>
            <a:pPr algn="r"/>
            <a:fld id="{A66A5F3A-8858-4907-B232-55DBE7BD5DF7}" type="slidenum">
              <a:rPr lang="en-US" smtClean="0"/>
              <a:pPr algn="r"/>
              <a:t>45</a:t>
            </a:fld>
            <a:endParaRPr lang="en-US" dirty="0"/>
          </a:p>
        </p:txBody>
      </p:sp>
      <p:sp>
        <p:nvSpPr>
          <p:cNvPr id="5" name="Title 1">
            <a:extLst>
              <a:ext uri="{FF2B5EF4-FFF2-40B4-BE49-F238E27FC236}">
                <a16:creationId xmlns:a16="http://schemas.microsoft.com/office/drawing/2014/main" id="{6F905414-0944-E7E3-6550-F8931D56EF20}"/>
              </a:ext>
            </a:extLst>
          </p:cNvPr>
          <p:cNvSpPr txBox="1">
            <a:spLocks/>
          </p:cNvSpPr>
          <p:nvPr/>
        </p:nvSpPr>
        <p:spPr>
          <a:xfrm>
            <a:off x="159436" y="61279"/>
            <a:ext cx="12129698" cy="104404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r>
              <a:rPr lang="en-US" sz="3600" dirty="0"/>
              <a:t>Planning for Operations</a:t>
            </a:r>
            <a:br>
              <a:rPr lang="en-US" sz="2000" dirty="0"/>
            </a:br>
            <a:r>
              <a:rPr lang="en-US" sz="1600" dirty="0"/>
              <a:t>Prompt: for the same years, create a table of the road names and their region within us.</a:t>
            </a:r>
            <a:endParaRPr lang="en-US" sz="1400" dirty="0"/>
          </a:p>
        </p:txBody>
      </p:sp>
      <p:pic>
        <p:nvPicPr>
          <p:cNvPr id="6" name="Picture 5">
            <a:extLst>
              <a:ext uri="{FF2B5EF4-FFF2-40B4-BE49-F238E27FC236}">
                <a16:creationId xmlns:a16="http://schemas.microsoft.com/office/drawing/2014/main" id="{5229007F-37DC-2D42-8845-54B67F355D92}"/>
              </a:ext>
            </a:extLst>
          </p:cNvPr>
          <p:cNvPicPr>
            <a:picLocks noChangeAspect="1"/>
          </p:cNvPicPr>
          <p:nvPr/>
        </p:nvPicPr>
        <p:blipFill>
          <a:blip r:embed="rId2"/>
          <a:stretch>
            <a:fillRect/>
          </a:stretch>
        </p:blipFill>
        <p:spPr>
          <a:xfrm>
            <a:off x="2350227" y="1105319"/>
            <a:ext cx="6498080" cy="5471223"/>
          </a:xfrm>
          <a:prstGeom prst="rect">
            <a:avLst/>
          </a:prstGeom>
        </p:spPr>
      </p:pic>
      <p:sp>
        <p:nvSpPr>
          <p:cNvPr id="3" name="Date Placeholder 2">
            <a:extLst>
              <a:ext uri="{FF2B5EF4-FFF2-40B4-BE49-F238E27FC236}">
                <a16:creationId xmlns:a16="http://schemas.microsoft.com/office/drawing/2014/main" id="{4B0FCDDC-7AE4-CF34-D364-3340AF076939}"/>
              </a:ext>
            </a:extLst>
          </p:cNvPr>
          <p:cNvSpPr>
            <a:spLocks noGrp="1"/>
          </p:cNvSpPr>
          <p:nvPr>
            <p:ph type="dt" sz="half" idx="2"/>
          </p:nvPr>
        </p:nvSpPr>
        <p:spPr/>
        <p:txBody>
          <a:bodyPr/>
          <a:lstStyle/>
          <a:p>
            <a:r>
              <a:rPr lang="en-US" dirty="0"/>
              <a:t>7/15/2025</a:t>
            </a:r>
          </a:p>
        </p:txBody>
      </p:sp>
      <p:sp>
        <p:nvSpPr>
          <p:cNvPr id="4" name="Footer Placeholder 3">
            <a:extLst>
              <a:ext uri="{FF2B5EF4-FFF2-40B4-BE49-F238E27FC236}">
                <a16:creationId xmlns:a16="http://schemas.microsoft.com/office/drawing/2014/main" id="{00C83D85-45E5-49D2-FA48-4D3F561F17C2}"/>
              </a:ext>
            </a:extLst>
          </p:cNvPr>
          <p:cNvSpPr>
            <a:spLocks noGrp="1"/>
          </p:cNvSpPr>
          <p:nvPr>
            <p:ph type="ftr" sz="quarter" idx="3"/>
          </p:nvPr>
        </p:nvSpPr>
        <p:spPr/>
        <p:txBody>
          <a:bodyPr/>
          <a:lstStyle/>
          <a:p>
            <a:r>
              <a:rPr lang="en-US" dirty="0"/>
              <a:t>2025 NMRA National Convention</a:t>
            </a:r>
          </a:p>
        </p:txBody>
      </p:sp>
    </p:spTree>
    <p:extLst>
      <p:ext uri="{BB962C8B-B14F-4D97-AF65-F5344CB8AC3E}">
        <p14:creationId xmlns:p14="http://schemas.microsoft.com/office/powerpoint/2010/main" val="331896116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3DFCE28-2E55-AE8E-8595-0EF664514940}"/>
              </a:ext>
            </a:extLst>
          </p:cNvPr>
          <p:cNvSpPr>
            <a:spLocks noGrp="1"/>
          </p:cNvSpPr>
          <p:nvPr>
            <p:ph type="sldNum" sz="quarter" idx="4"/>
          </p:nvPr>
        </p:nvSpPr>
        <p:spPr/>
        <p:txBody>
          <a:bodyPr/>
          <a:lstStyle/>
          <a:p>
            <a:pPr algn="r"/>
            <a:fld id="{A66A5F3A-8858-4907-B232-55DBE7BD5DF7}" type="slidenum">
              <a:rPr lang="en-US" smtClean="0"/>
              <a:pPr algn="r"/>
              <a:t>46</a:t>
            </a:fld>
            <a:endParaRPr lang="en-US" dirty="0"/>
          </a:p>
        </p:txBody>
      </p:sp>
      <p:sp>
        <p:nvSpPr>
          <p:cNvPr id="5" name="Title 1">
            <a:extLst>
              <a:ext uri="{FF2B5EF4-FFF2-40B4-BE49-F238E27FC236}">
                <a16:creationId xmlns:a16="http://schemas.microsoft.com/office/drawing/2014/main" id="{6F905414-0944-E7E3-6550-F8931D56EF20}"/>
              </a:ext>
            </a:extLst>
          </p:cNvPr>
          <p:cNvSpPr txBox="1">
            <a:spLocks/>
          </p:cNvSpPr>
          <p:nvPr/>
        </p:nvSpPr>
        <p:spPr>
          <a:xfrm>
            <a:off x="159436" y="61279"/>
            <a:ext cx="12129698" cy="104404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r>
              <a:rPr lang="en-US" sz="3600" dirty="0"/>
              <a:t>Planning for operations (</a:t>
            </a:r>
            <a:r>
              <a:rPr lang="en-US" sz="3600" dirty="0" err="1"/>
              <a:t>cont</a:t>
            </a:r>
            <a:r>
              <a:rPr lang="en-US" sz="3600" dirty="0"/>
              <a:t>)</a:t>
            </a:r>
            <a:br>
              <a:rPr lang="en-US" sz="2000" dirty="0"/>
            </a:br>
            <a:r>
              <a:rPr lang="en-US" sz="1600" dirty="0"/>
              <a:t>Prompt: for the years mentioned earlier, show road names use of </a:t>
            </a:r>
            <a:r>
              <a:rPr lang="en-US" sz="1600" dirty="0" err="1"/>
              <a:t>ctc</a:t>
            </a:r>
            <a:r>
              <a:rPr lang="en-US" sz="1600" dirty="0"/>
              <a:t> and abs</a:t>
            </a:r>
            <a:endParaRPr lang="en-US" sz="1400" dirty="0"/>
          </a:p>
        </p:txBody>
      </p:sp>
      <p:pic>
        <p:nvPicPr>
          <p:cNvPr id="4" name="Picture 3">
            <a:extLst>
              <a:ext uri="{FF2B5EF4-FFF2-40B4-BE49-F238E27FC236}">
                <a16:creationId xmlns:a16="http://schemas.microsoft.com/office/drawing/2014/main" id="{450E0C5C-04F4-A228-09B0-D636B6D89F6F}"/>
              </a:ext>
            </a:extLst>
          </p:cNvPr>
          <p:cNvPicPr>
            <a:picLocks noChangeAspect="1"/>
          </p:cNvPicPr>
          <p:nvPr/>
        </p:nvPicPr>
        <p:blipFill>
          <a:blip r:embed="rId2"/>
          <a:stretch>
            <a:fillRect/>
          </a:stretch>
        </p:blipFill>
        <p:spPr>
          <a:xfrm>
            <a:off x="2341267" y="1105319"/>
            <a:ext cx="6736582" cy="5638585"/>
          </a:xfrm>
          <a:prstGeom prst="rect">
            <a:avLst/>
          </a:prstGeom>
        </p:spPr>
      </p:pic>
      <p:sp>
        <p:nvSpPr>
          <p:cNvPr id="3" name="Date Placeholder 2">
            <a:extLst>
              <a:ext uri="{FF2B5EF4-FFF2-40B4-BE49-F238E27FC236}">
                <a16:creationId xmlns:a16="http://schemas.microsoft.com/office/drawing/2014/main" id="{95B826F6-EEAE-6162-A2B7-620CEB1FCC58}"/>
              </a:ext>
            </a:extLst>
          </p:cNvPr>
          <p:cNvSpPr>
            <a:spLocks noGrp="1"/>
          </p:cNvSpPr>
          <p:nvPr>
            <p:ph type="dt" sz="half" idx="2"/>
          </p:nvPr>
        </p:nvSpPr>
        <p:spPr/>
        <p:txBody>
          <a:bodyPr/>
          <a:lstStyle/>
          <a:p>
            <a:r>
              <a:rPr lang="en-US"/>
              <a:t>7/15/2025</a:t>
            </a:r>
            <a:endParaRPr lang="en-US" dirty="0"/>
          </a:p>
        </p:txBody>
      </p:sp>
      <p:sp>
        <p:nvSpPr>
          <p:cNvPr id="6" name="Footer Placeholder 5">
            <a:extLst>
              <a:ext uri="{FF2B5EF4-FFF2-40B4-BE49-F238E27FC236}">
                <a16:creationId xmlns:a16="http://schemas.microsoft.com/office/drawing/2014/main" id="{E28E4DBF-8AC2-2485-F81F-3976D6E9A7E7}"/>
              </a:ext>
            </a:extLst>
          </p:cNvPr>
          <p:cNvSpPr>
            <a:spLocks noGrp="1"/>
          </p:cNvSpPr>
          <p:nvPr>
            <p:ph type="ftr" sz="quarter" idx="3"/>
          </p:nvPr>
        </p:nvSpPr>
        <p:spPr/>
        <p:txBody>
          <a:bodyPr/>
          <a:lstStyle/>
          <a:p>
            <a:r>
              <a:rPr lang="en-US"/>
              <a:t>2025 NMRA National Convention</a:t>
            </a:r>
            <a:endParaRPr lang="en-US" dirty="0"/>
          </a:p>
        </p:txBody>
      </p:sp>
    </p:spTree>
    <p:extLst>
      <p:ext uri="{BB962C8B-B14F-4D97-AF65-F5344CB8AC3E}">
        <p14:creationId xmlns:p14="http://schemas.microsoft.com/office/powerpoint/2010/main" val="55308564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3DFCE28-2E55-AE8E-8595-0EF664514940}"/>
              </a:ext>
            </a:extLst>
          </p:cNvPr>
          <p:cNvSpPr>
            <a:spLocks noGrp="1"/>
          </p:cNvSpPr>
          <p:nvPr>
            <p:ph type="sldNum" sz="quarter" idx="4"/>
          </p:nvPr>
        </p:nvSpPr>
        <p:spPr/>
        <p:txBody>
          <a:bodyPr/>
          <a:lstStyle/>
          <a:p>
            <a:pPr algn="r"/>
            <a:fld id="{A66A5F3A-8858-4907-B232-55DBE7BD5DF7}" type="slidenum">
              <a:rPr lang="en-US" smtClean="0"/>
              <a:pPr algn="r"/>
              <a:t>47</a:t>
            </a:fld>
            <a:endParaRPr lang="en-US"/>
          </a:p>
        </p:txBody>
      </p:sp>
      <p:sp>
        <p:nvSpPr>
          <p:cNvPr id="5" name="Title 1">
            <a:extLst>
              <a:ext uri="{FF2B5EF4-FFF2-40B4-BE49-F238E27FC236}">
                <a16:creationId xmlns:a16="http://schemas.microsoft.com/office/drawing/2014/main" id="{6F905414-0944-E7E3-6550-F8931D56EF20}"/>
              </a:ext>
            </a:extLst>
          </p:cNvPr>
          <p:cNvSpPr txBox="1">
            <a:spLocks/>
          </p:cNvSpPr>
          <p:nvPr/>
        </p:nvSpPr>
        <p:spPr>
          <a:xfrm>
            <a:off x="159436" y="61279"/>
            <a:ext cx="12129698" cy="104404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r>
              <a:rPr lang="en-US" sz="3600" dirty="0"/>
              <a:t>Planning for operations (</a:t>
            </a:r>
            <a:r>
              <a:rPr lang="en-US" sz="3600" dirty="0" err="1"/>
              <a:t>cont</a:t>
            </a:r>
            <a:r>
              <a:rPr lang="en-US" sz="3600" dirty="0"/>
              <a:t>)</a:t>
            </a:r>
            <a:br>
              <a:rPr lang="en-US" sz="2000" dirty="0"/>
            </a:br>
            <a:r>
              <a:rPr lang="en-US" sz="1600" dirty="0"/>
              <a:t>prompt: summarize track warrants/direct train control operations used by prototypical trains</a:t>
            </a:r>
            <a:endParaRPr lang="en-US" sz="1400" dirty="0"/>
          </a:p>
        </p:txBody>
      </p:sp>
      <p:pic>
        <p:nvPicPr>
          <p:cNvPr id="6" name="Picture 5">
            <a:extLst>
              <a:ext uri="{FF2B5EF4-FFF2-40B4-BE49-F238E27FC236}">
                <a16:creationId xmlns:a16="http://schemas.microsoft.com/office/drawing/2014/main" id="{1B240BB4-2B36-31A3-94EF-7936C99710F0}"/>
              </a:ext>
            </a:extLst>
          </p:cNvPr>
          <p:cNvPicPr>
            <a:picLocks noChangeAspect="1"/>
          </p:cNvPicPr>
          <p:nvPr/>
        </p:nvPicPr>
        <p:blipFill>
          <a:blip r:embed="rId2"/>
          <a:stretch>
            <a:fillRect/>
          </a:stretch>
        </p:blipFill>
        <p:spPr>
          <a:xfrm>
            <a:off x="145818" y="1075546"/>
            <a:ext cx="6078467" cy="5198364"/>
          </a:xfrm>
          <a:prstGeom prst="rect">
            <a:avLst/>
          </a:prstGeom>
        </p:spPr>
      </p:pic>
      <p:pic>
        <p:nvPicPr>
          <p:cNvPr id="8" name="Picture 7">
            <a:extLst>
              <a:ext uri="{FF2B5EF4-FFF2-40B4-BE49-F238E27FC236}">
                <a16:creationId xmlns:a16="http://schemas.microsoft.com/office/drawing/2014/main" id="{3076BDE7-4482-DD7E-F087-09810488E59D}"/>
              </a:ext>
            </a:extLst>
          </p:cNvPr>
          <p:cNvPicPr>
            <a:picLocks noChangeAspect="1"/>
          </p:cNvPicPr>
          <p:nvPr/>
        </p:nvPicPr>
        <p:blipFill>
          <a:blip r:embed="rId3"/>
          <a:stretch>
            <a:fillRect/>
          </a:stretch>
        </p:blipFill>
        <p:spPr>
          <a:xfrm>
            <a:off x="6531429" y="1075546"/>
            <a:ext cx="5112154" cy="5317226"/>
          </a:xfrm>
          <a:prstGeom prst="rect">
            <a:avLst/>
          </a:prstGeom>
        </p:spPr>
      </p:pic>
      <p:sp>
        <p:nvSpPr>
          <p:cNvPr id="3" name="Date Placeholder 2">
            <a:extLst>
              <a:ext uri="{FF2B5EF4-FFF2-40B4-BE49-F238E27FC236}">
                <a16:creationId xmlns:a16="http://schemas.microsoft.com/office/drawing/2014/main" id="{FC1854C0-C711-CF21-4FD7-AB719F285915}"/>
              </a:ext>
            </a:extLst>
          </p:cNvPr>
          <p:cNvSpPr>
            <a:spLocks noGrp="1"/>
          </p:cNvSpPr>
          <p:nvPr>
            <p:ph type="dt" sz="half" idx="2"/>
          </p:nvPr>
        </p:nvSpPr>
        <p:spPr/>
        <p:txBody>
          <a:bodyPr/>
          <a:lstStyle/>
          <a:p>
            <a:r>
              <a:rPr lang="en-US"/>
              <a:t>7/15/2025</a:t>
            </a:r>
            <a:endParaRPr lang="en-US" dirty="0"/>
          </a:p>
        </p:txBody>
      </p:sp>
      <p:sp>
        <p:nvSpPr>
          <p:cNvPr id="4" name="Footer Placeholder 3">
            <a:extLst>
              <a:ext uri="{FF2B5EF4-FFF2-40B4-BE49-F238E27FC236}">
                <a16:creationId xmlns:a16="http://schemas.microsoft.com/office/drawing/2014/main" id="{C5275DBE-0312-5075-71B0-DE9BAB7DE575}"/>
              </a:ext>
            </a:extLst>
          </p:cNvPr>
          <p:cNvSpPr>
            <a:spLocks noGrp="1"/>
          </p:cNvSpPr>
          <p:nvPr>
            <p:ph type="ftr" sz="quarter" idx="3"/>
          </p:nvPr>
        </p:nvSpPr>
        <p:spPr/>
        <p:txBody>
          <a:bodyPr/>
          <a:lstStyle/>
          <a:p>
            <a:r>
              <a:rPr lang="en-US"/>
              <a:t>2025 NMRA National Convention</a:t>
            </a:r>
            <a:endParaRPr lang="en-US" dirty="0"/>
          </a:p>
        </p:txBody>
      </p:sp>
    </p:spTree>
    <p:extLst>
      <p:ext uri="{BB962C8B-B14F-4D97-AF65-F5344CB8AC3E}">
        <p14:creationId xmlns:p14="http://schemas.microsoft.com/office/powerpoint/2010/main" val="197211855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3DFCE28-2E55-AE8E-8595-0EF664514940}"/>
              </a:ext>
            </a:extLst>
          </p:cNvPr>
          <p:cNvSpPr>
            <a:spLocks noGrp="1"/>
          </p:cNvSpPr>
          <p:nvPr>
            <p:ph type="sldNum" sz="quarter" idx="4"/>
          </p:nvPr>
        </p:nvSpPr>
        <p:spPr/>
        <p:txBody>
          <a:bodyPr/>
          <a:lstStyle/>
          <a:p>
            <a:pPr algn="r"/>
            <a:fld id="{A66A5F3A-8858-4907-B232-55DBE7BD5DF7}" type="slidenum">
              <a:rPr lang="en-US" smtClean="0"/>
              <a:pPr algn="r"/>
              <a:t>48</a:t>
            </a:fld>
            <a:endParaRPr lang="en-US"/>
          </a:p>
        </p:txBody>
      </p:sp>
      <p:sp>
        <p:nvSpPr>
          <p:cNvPr id="5" name="Title 1">
            <a:extLst>
              <a:ext uri="{FF2B5EF4-FFF2-40B4-BE49-F238E27FC236}">
                <a16:creationId xmlns:a16="http://schemas.microsoft.com/office/drawing/2014/main" id="{6F905414-0944-E7E3-6550-F8931D56EF20}"/>
              </a:ext>
            </a:extLst>
          </p:cNvPr>
          <p:cNvSpPr txBox="1">
            <a:spLocks/>
          </p:cNvSpPr>
          <p:nvPr/>
        </p:nvSpPr>
        <p:spPr>
          <a:xfrm>
            <a:off x="159436" y="61279"/>
            <a:ext cx="12129698" cy="104404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r>
              <a:rPr lang="en-US" sz="3600" dirty="0"/>
              <a:t>Planning for operations (</a:t>
            </a:r>
            <a:r>
              <a:rPr lang="en-US" sz="3600" dirty="0" err="1"/>
              <a:t>cont</a:t>
            </a:r>
            <a:r>
              <a:rPr lang="en-US" sz="3600" dirty="0"/>
              <a:t>)</a:t>
            </a:r>
            <a:br>
              <a:rPr lang="en-US" sz="2000" dirty="0"/>
            </a:br>
            <a:r>
              <a:rPr lang="en-US" sz="1600" dirty="0"/>
              <a:t>prompt: example of a track warrant</a:t>
            </a:r>
            <a:endParaRPr lang="en-US" sz="1400" dirty="0"/>
          </a:p>
        </p:txBody>
      </p:sp>
      <p:pic>
        <p:nvPicPr>
          <p:cNvPr id="8" name="Picture 7">
            <a:extLst>
              <a:ext uri="{FF2B5EF4-FFF2-40B4-BE49-F238E27FC236}">
                <a16:creationId xmlns:a16="http://schemas.microsoft.com/office/drawing/2014/main" id="{5AB94B4F-6FD2-C446-E80D-364E22A0D532}"/>
              </a:ext>
            </a:extLst>
          </p:cNvPr>
          <p:cNvPicPr>
            <a:picLocks noChangeAspect="1"/>
          </p:cNvPicPr>
          <p:nvPr/>
        </p:nvPicPr>
        <p:blipFill>
          <a:blip r:embed="rId2"/>
          <a:stretch>
            <a:fillRect/>
          </a:stretch>
        </p:blipFill>
        <p:spPr>
          <a:xfrm>
            <a:off x="1244436" y="1271039"/>
            <a:ext cx="5578615" cy="5405757"/>
          </a:xfrm>
          <a:prstGeom prst="rect">
            <a:avLst/>
          </a:prstGeom>
        </p:spPr>
      </p:pic>
      <p:pic>
        <p:nvPicPr>
          <p:cNvPr id="10" name="Picture 9">
            <a:extLst>
              <a:ext uri="{FF2B5EF4-FFF2-40B4-BE49-F238E27FC236}">
                <a16:creationId xmlns:a16="http://schemas.microsoft.com/office/drawing/2014/main" id="{65FCD343-6F4B-3D80-20D9-6760EBBEA136}"/>
              </a:ext>
            </a:extLst>
          </p:cNvPr>
          <p:cNvPicPr>
            <a:picLocks noChangeAspect="1"/>
          </p:cNvPicPr>
          <p:nvPr/>
        </p:nvPicPr>
        <p:blipFill>
          <a:blip r:embed="rId3"/>
          <a:stretch>
            <a:fillRect/>
          </a:stretch>
        </p:blipFill>
        <p:spPr>
          <a:xfrm>
            <a:off x="7064963" y="1387301"/>
            <a:ext cx="4838700" cy="2857500"/>
          </a:xfrm>
          <a:prstGeom prst="rect">
            <a:avLst/>
          </a:prstGeom>
        </p:spPr>
      </p:pic>
      <p:sp>
        <p:nvSpPr>
          <p:cNvPr id="3" name="Date Placeholder 2">
            <a:extLst>
              <a:ext uri="{FF2B5EF4-FFF2-40B4-BE49-F238E27FC236}">
                <a16:creationId xmlns:a16="http://schemas.microsoft.com/office/drawing/2014/main" id="{2AA1A479-4FC3-433A-B91A-31A705A8809E}"/>
              </a:ext>
            </a:extLst>
          </p:cNvPr>
          <p:cNvSpPr>
            <a:spLocks noGrp="1"/>
          </p:cNvSpPr>
          <p:nvPr>
            <p:ph type="dt" sz="half" idx="2"/>
          </p:nvPr>
        </p:nvSpPr>
        <p:spPr/>
        <p:txBody>
          <a:bodyPr/>
          <a:lstStyle/>
          <a:p>
            <a:r>
              <a:rPr lang="en-US"/>
              <a:t>7/15/2025</a:t>
            </a:r>
            <a:endParaRPr lang="en-US" dirty="0"/>
          </a:p>
        </p:txBody>
      </p:sp>
      <p:sp>
        <p:nvSpPr>
          <p:cNvPr id="4" name="Footer Placeholder 3">
            <a:extLst>
              <a:ext uri="{FF2B5EF4-FFF2-40B4-BE49-F238E27FC236}">
                <a16:creationId xmlns:a16="http://schemas.microsoft.com/office/drawing/2014/main" id="{5DD19679-6A51-F9DC-6054-0D800BC13C3E}"/>
              </a:ext>
            </a:extLst>
          </p:cNvPr>
          <p:cNvSpPr>
            <a:spLocks noGrp="1"/>
          </p:cNvSpPr>
          <p:nvPr>
            <p:ph type="ftr" sz="quarter" idx="3"/>
          </p:nvPr>
        </p:nvSpPr>
        <p:spPr/>
        <p:txBody>
          <a:bodyPr/>
          <a:lstStyle/>
          <a:p>
            <a:r>
              <a:rPr lang="en-US"/>
              <a:t>2025 NMRA National Convention</a:t>
            </a:r>
            <a:endParaRPr lang="en-US" dirty="0"/>
          </a:p>
        </p:txBody>
      </p:sp>
    </p:spTree>
    <p:extLst>
      <p:ext uri="{BB962C8B-B14F-4D97-AF65-F5344CB8AC3E}">
        <p14:creationId xmlns:p14="http://schemas.microsoft.com/office/powerpoint/2010/main" val="134749172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2535861-A89A-7D9E-8C6D-CD70695D4063}"/>
              </a:ext>
            </a:extLst>
          </p:cNvPr>
          <p:cNvSpPr>
            <a:spLocks noGrp="1"/>
          </p:cNvSpPr>
          <p:nvPr>
            <p:ph type="sldNum" sz="quarter" idx="4"/>
          </p:nvPr>
        </p:nvSpPr>
        <p:spPr/>
        <p:txBody>
          <a:bodyPr/>
          <a:lstStyle/>
          <a:p>
            <a:pPr algn="r"/>
            <a:fld id="{A66A5F3A-8858-4907-B232-55DBE7BD5DF7}" type="slidenum">
              <a:rPr lang="en-US" smtClean="0"/>
              <a:pPr algn="r"/>
              <a:t>49</a:t>
            </a:fld>
            <a:endParaRPr lang="en-US"/>
          </a:p>
        </p:txBody>
      </p:sp>
      <p:sp>
        <p:nvSpPr>
          <p:cNvPr id="3" name="Title 1">
            <a:extLst>
              <a:ext uri="{FF2B5EF4-FFF2-40B4-BE49-F238E27FC236}">
                <a16:creationId xmlns:a16="http://schemas.microsoft.com/office/drawing/2014/main" id="{184554AF-6CA2-2CF4-EDA3-5D2B5A52B88D}"/>
              </a:ext>
            </a:extLst>
          </p:cNvPr>
          <p:cNvSpPr txBox="1">
            <a:spLocks/>
          </p:cNvSpPr>
          <p:nvPr/>
        </p:nvSpPr>
        <p:spPr>
          <a:xfrm>
            <a:off x="294519" y="2181025"/>
            <a:ext cx="9605962" cy="7397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r>
              <a:rPr lang="en-US" sz="3600" dirty="0"/>
              <a:t>Social media</a:t>
            </a:r>
          </a:p>
        </p:txBody>
      </p:sp>
      <p:sp>
        <p:nvSpPr>
          <p:cNvPr id="4" name="Date Placeholder 3">
            <a:extLst>
              <a:ext uri="{FF2B5EF4-FFF2-40B4-BE49-F238E27FC236}">
                <a16:creationId xmlns:a16="http://schemas.microsoft.com/office/drawing/2014/main" id="{4AE205BF-BEBC-AAD0-6FB9-EE00A8002A61}"/>
              </a:ext>
            </a:extLst>
          </p:cNvPr>
          <p:cNvSpPr>
            <a:spLocks noGrp="1"/>
          </p:cNvSpPr>
          <p:nvPr>
            <p:ph type="dt" sz="half" idx="2"/>
          </p:nvPr>
        </p:nvSpPr>
        <p:spPr/>
        <p:txBody>
          <a:bodyPr/>
          <a:lstStyle/>
          <a:p>
            <a:r>
              <a:rPr lang="en-US"/>
              <a:t>7/15/2025</a:t>
            </a:r>
            <a:endParaRPr lang="en-US" dirty="0"/>
          </a:p>
        </p:txBody>
      </p:sp>
      <p:sp>
        <p:nvSpPr>
          <p:cNvPr id="5" name="Footer Placeholder 4">
            <a:extLst>
              <a:ext uri="{FF2B5EF4-FFF2-40B4-BE49-F238E27FC236}">
                <a16:creationId xmlns:a16="http://schemas.microsoft.com/office/drawing/2014/main" id="{3F8EBFE6-8506-5803-234E-B4B4AA57E771}"/>
              </a:ext>
            </a:extLst>
          </p:cNvPr>
          <p:cNvSpPr>
            <a:spLocks noGrp="1"/>
          </p:cNvSpPr>
          <p:nvPr>
            <p:ph type="ftr" sz="quarter" idx="3"/>
          </p:nvPr>
        </p:nvSpPr>
        <p:spPr/>
        <p:txBody>
          <a:bodyPr/>
          <a:lstStyle/>
          <a:p>
            <a:r>
              <a:rPr lang="en-US"/>
              <a:t>2025 NMRA National Convention</a:t>
            </a:r>
            <a:endParaRPr lang="en-US" dirty="0"/>
          </a:p>
        </p:txBody>
      </p:sp>
    </p:spTree>
    <p:extLst>
      <p:ext uri="{BB962C8B-B14F-4D97-AF65-F5344CB8AC3E}">
        <p14:creationId xmlns:p14="http://schemas.microsoft.com/office/powerpoint/2010/main" val="33984004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09F3565-4FA9-31D9-C6BC-F63B6F4B5730}"/>
              </a:ext>
            </a:extLst>
          </p:cNvPr>
          <p:cNvSpPr>
            <a:spLocks noGrp="1"/>
          </p:cNvSpPr>
          <p:nvPr>
            <p:ph type="dt" sz="half" idx="2"/>
          </p:nvPr>
        </p:nvSpPr>
        <p:spPr/>
        <p:txBody>
          <a:bodyPr/>
          <a:lstStyle/>
          <a:p>
            <a:r>
              <a:rPr lang="en-US"/>
              <a:t>7/15/2025</a:t>
            </a:r>
            <a:endParaRPr lang="en-US" dirty="0"/>
          </a:p>
        </p:txBody>
      </p:sp>
      <p:sp>
        <p:nvSpPr>
          <p:cNvPr id="6" name="Footer Placeholder 5">
            <a:extLst>
              <a:ext uri="{FF2B5EF4-FFF2-40B4-BE49-F238E27FC236}">
                <a16:creationId xmlns:a16="http://schemas.microsoft.com/office/drawing/2014/main" id="{E0AD97C1-7BC9-57F3-B731-B77C8965D6C5}"/>
              </a:ext>
            </a:extLst>
          </p:cNvPr>
          <p:cNvSpPr>
            <a:spLocks noGrp="1"/>
          </p:cNvSpPr>
          <p:nvPr>
            <p:ph type="ftr" sz="quarter" idx="3"/>
          </p:nvPr>
        </p:nvSpPr>
        <p:spPr/>
        <p:txBody>
          <a:bodyPr/>
          <a:lstStyle/>
          <a:p>
            <a:r>
              <a:rPr lang="en-US"/>
              <a:t>2025 NMRA National Convention</a:t>
            </a:r>
            <a:endParaRPr lang="en-US" dirty="0"/>
          </a:p>
        </p:txBody>
      </p:sp>
      <p:sp>
        <p:nvSpPr>
          <p:cNvPr id="2" name="Slide Number Placeholder 1">
            <a:extLst>
              <a:ext uri="{FF2B5EF4-FFF2-40B4-BE49-F238E27FC236}">
                <a16:creationId xmlns:a16="http://schemas.microsoft.com/office/drawing/2014/main" id="{19C125DB-43D8-98BE-BBD9-0E406F408076}"/>
              </a:ext>
            </a:extLst>
          </p:cNvPr>
          <p:cNvSpPr>
            <a:spLocks noGrp="1"/>
          </p:cNvSpPr>
          <p:nvPr>
            <p:ph type="sldNum" sz="quarter" idx="4"/>
          </p:nvPr>
        </p:nvSpPr>
        <p:spPr/>
        <p:txBody>
          <a:bodyPr/>
          <a:lstStyle/>
          <a:p>
            <a:fld id="{A66A5F3A-8858-4907-B232-55DBE7BD5DF7}" type="slidenum">
              <a:rPr lang="en-US" smtClean="0"/>
              <a:pPr/>
              <a:t>5</a:t>
            </a:fld>
            <a:endParaRPr lang="en-US" dirty="0"/>
          </a:p>
        </p:txBody>
      </p:sp>
      <p:sp>
        <p:nvSpPr>
          <p:cNvPr id="3" name="Title 1">
            <a:extLst>
              <a:ext uri="{FF2B5EF4-FFF2-40B4-BE49-F238E27FC236}">
                <a16:creationId xmlns:a16="http://schemas.microsoft.com/office/drawing/2014/main" id="{91F96F26-A54D-4167-C601-DA42D620B4B7}"/>
              </a:ext>
            </a:extLst>
          </p:cNvPr>
          <p:cNvSpPr txBox="1">
            <a:spLocks/>
          </p:cNvSpPr>
          <p:nvPr/>
        </p:nvSpPr>
        <p:spPr>
          <a:xfrm>
            <a:off x="159437" y="61279"/>
            <a:ext cx="7355788" cy="8531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r>
              <a:rPr lang="en-US" sz="3600" dirty="0"/>
              <a:t>Why use AI Tools?</a:t>
            </a:r>
          </a:p>
        </p:txBody>
      </p:sp>
      <p:pic>
        <p:nvPicPr>
          <p:cNvPr id="11" name="Picture 10">
            <a:extLst>
              <a:ext uri="{FF2B5EF4-FFF2-40B4-BE49-F238E27FC236}">
                <a16:creationId xmlns:a16="http://schemas.microsoft.com/office/drawing/2014/main" id="{A3795931-8562-B74A-7513-70BBA9EBB9E7}"/>
              </a:ext>
            </a:extLst>
          </p:cNvPr>
          <p:cNvPicPr>
            <a:picLocks noChangeAspect="1"/>
          </p:cNvPicPr>
          <p:nvPr/>
        </p:nvPicPr>
        <p:blipFill>
          <a:blip r:embed="rId2"/>
          <a:stretch>
            <a:fillRect/>
          </a:stretch>
        </p:blipFill>
        <p:spPr>
          <a:xfrm>
            <a:off x="704851" y="805566"/>
            <a:ext cx="10698628" cy="5210956"/>
          </a:xfrm>
          <a:prstGeom prst="rect">
            <a:avLst/>
          </a:prstGeom>
        </p:spPr>
      </p:pic>
    </p:spTree>
    <p:extLst>
      <p:ext uri="{BB962C8B-B14F-4D97-AF65-F5344CB8AC3E}">
        <p14:creationId xmlns:p14="http://schemas.microsoft.com/office/powerpoint/2010/main" val="176473494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A4E4E56-522C-676F-EE93-3C9475ADD4D3}"/>
              </a:ext>
            </a:extLst>
          </p:cNvPr>
          <p:cNvSpPr>
            <a:spLocks noGrp="1"/>
          </p:cNvSpPr>
          <p:nvPr>
            <p:ph type="sldNum" sz="quarter" idx="4"/>
          </p:nvPr>
        </p:nvSpPr>
        <p:spPr>
          <a:xfrm>
            <a:off x="192384" y="6264825"/>
            <a:ext cx="811019" cy="503578"/>
          </a:xfrm>
        </p:spPr>
        <p:txBody>
          <a:bodyPr/>
          <a:lstStyle/>
          <a:p>
            <a:fld id="{A66A5F3A-8858-4907-B232-55DBE7BD5DF7}" type="slidenum">
              <a:rPr lang="en-US" smtClean="0"/>
              <a:pPr/>
              <a:t>50</a:t>
            </a:fld>
            <a:endParaRPr lang="en-US" dirty="0"/>
          </a:p>
        </p:txBody>
      </p:sp>
      <p:sp>
        <p:nvSpPr>
          <p:cNvPr id="4" name="TextBox 3">
            <a:extLst>
              <a:ext uri="{FF2B5EF4-FFF2-40B4-BE49-F238E27FC236}">
                <a16:creationId xmlns:a16="http://schemas.microsoft.com/office/drawing/2014/main" id="{CC1CAD4D-F7CE-03C9-BB2F-FC126B2D8F22}"/>
              </a:ext>
            </a:extLst>
          </p:cNvPr>
          <p:cNvSpPr txBox="1"/>
          <p:nvPr/>
        </p:nvSpPr>
        <p:spPr>
          <a:xfrm>
            <a:off x="106325" y="1041990"/>
            <a:ext cx="11780875" cy="5293757"/>
          </a:xfrm>
          <a:prstGeom prst="rect">
            <a:avLst/>
          </a:prstGeom>
          <a:noFill/>
        </p:spPr>
        <p:txBody>
          <a:bodyPr wrap="square" rtlCol="0">
            <a:spAutoFit/>
          </a:bodyPr>
          <a:lstStyle/>
          <a:p>
            <a:r>
              <a:rPr lang="en-US" sz="1300" b="1" dirty="0"/>
              <a:t>All Aboard! Discover the Magic of Model Railroading for Kids</a:t>
            </a:r>
            <a:endParaRPr lang="en-US" sz="1300" dirty="0"/>
          </a:p>
          <a:p>
            <a:r>
              <a:rPr lang="en-US" sz="1300" b="1" dirty="0"/>
              <a:t>What is Model Railroading?</a:t>
            </a:r>
            <a:endParaRPr lang="en-US" sz="1300" dirty="0"/>
          </a:p>
          <a:p>
            <a:r>
              <a:rPr lang="en-US" sz="1300" dirty="0"/>
              <a:t>Model railroading is like having a mini railway system right at your fingertips. Design and build tiny trains, tracks, and landscapes, creating a world where your trains can travel. Imagine creating a bustling city, serene countryside, or a mountain pass with tunnels and bridges.</a:t>
            </a:r>
          </a:p>
          <a:p>
            <a:endParaRPr lang="en-US" sz="1300" b="1" dirty="0"/>
          </a:p>
          <a:p>
            <a:r>
              <a:rPr lang="en-US" sz="1300" b="1" dirty="0"/>
              <a:t>Why is it Fun?</a:t>
            </a:r>
            <a:endParaRPr lang="en-US" sz="1300" dirty="0"/>
          </a:p>
          <a:p>
            <a:pPr>
              <a:buFont typeface="Arial" panose="020B0604020202020204" pitchFamily="34" charset="0"/>
              <a:buChar char="•"/>
            </a:pPr>
            <a:r>
              <a:rPr lang="en-US" sz="1300" dirty="0"/>
              <a:t>Creativity Unleashed: Paint your trains, design unique landscapes, and build miniature towns.</a:t>
            </a:r>
          </a:p>
          <a:p>
            <a:pPr>
              <a:buFont typeface="Arial" panose="020B0604020202020204" pitchFamily="34" charset="0"/>
              <a:buChar char="•"/>
            </a:pPr>
            <a:r>
              <a:rPr lang="en-US" sz="1300" dirty="0"/>
              <a:t>Building Skills: Assemble tracks and trains—like building with LEGO but on a whole new level.</a:t>
            </a:r>
          </a:p>
          <a:p>
            <a:pPr>
              <a:buFont typeface="Arial" panose="020B0604020202020204" pitchFamily="34" charset="0"/>
              <a:buChar char="•"/>
            </a:pPr>
            <a:r>
              <a:rPr lang="en-US" sz="1300" dirty="0"/>
              <a:t>Adventures in History: Recreate scenes from the past and learn about the history of trains.</a:t>
            </a:r>
          </a:p>
          <a:p>
            <a:pPr>
              <a:buFont typeface="Arial" panose="020B0604020202020204" pitchFamily="34" charset="0"/>
              <a:buChar char="•"/>
            </a:pPr>
            <a:r>
              <a:rPr lang="en-US" sz="1300" dirty="0"/>
              <a:t>Tech Magic: Modern model railroading includes cool tech like remote controls and digital sound effects.</a:t>
            </a:r>
          </a:p>
          <a:p>
            <a:endParaRPr lang="en-US" sz="1300" b="1" dirty="0"/>
          </a:p>
          <a:p>
            <a:r>
              <a:rPr lang="en-US" sz="1300" b="1" dirty="0"/>
              <a:t>How to Get Started</a:t>
            </a:r>
            <a:endParaRPr lang="en-US" sz="1300" dirty="0"/>
          </a:p>
          <a:p>
            <a:pPr>
              <a:buFont typeface="+mj-lt"/>
              <a:buAutoNum type="arabicPeriod"/>
            </a:pPr>
            <a:r>
              <a:rPr lang="en-US" sz="1300" dirty="0"/>
              <a:t>Choose Your Train Set: Start with a basic train set, including a train, tracks, and some scenery.</a:t>
            </a:r>
          </a:p>
          <a:p>
            <a:pPr>
              <a:buFont typeface="+mj-lt"/>
              <a:buAutoNum type="arabicPeriod"/>
            </a:pPr>
            <a:r>
              <a:rPr lang="en-US" sz="1300" dirty="0"/>
              <a:t>Create Your Layout: Decide on the track design. Will it go through mountains, over bridges, or around a city? Draw your ideas on paper first.</a:t>
            </a:r>
          </a:p>
          <a:p>
            <a:pPr>
              <a:buFont typeface="+mj-lt"/>
              <a:buAutoNum type="arabicPeriod"/>
            </a:pPr>
            <a:r>
              <a:rPr lang="en-US" sz="1300" dirty="0"/>
              <a:t>Build Your World: Use model trees, buildings, and people to create your landscape. You can even make buildings from cardboard and paint.</a:t>
            </a:r>
          </a:p>
          <a:p>
            <a:pPr>
              <a:buFont typeface="+mj-lt"/>
              <a:buAutoNum type="arabicPeriod"/>
            </a:pPr>
            <a:r>
              <a:rPr lang="en-US" sz="1300" dirty="0"/>
              <a:t>Run Your Train: Set up the track, place your train on the rails, and watch it go! Adjust the speed, change direction, and make stops at tiny stations.</a:t>
            </a:r>
          </a:p>
          <a:p>
            <a:endParaRPr lang="en-US" sz="1300" b="1" dirty="0"/>
          </a:p>
          <a:p>
            <a:r>
              <a:rPr lang="en-US" sz="1300" b="1" dirty="0"/>
              <a:t>Fun Ideas to Try</a:t>
            </a:r>
            <a:endParaRPr lang="en-US" sz="1300" dirty="0"/>
          </a:p>
          <a:p>
            <a:pPr>
              <a:buFont typeface="Arial" panose="020B0604020202020204" pitchFamily="34" charset="0"/>
              <a:buChar char="•"/>
            </a:pPr>
            <a:r>
              <a:rPr lang="en-US" sz="1300" dirty="0"/>
              <a:t>Race with Friends: Set up two tracks and see whose train is the fastest.</a:t>
            </a:r>
          </a:p>
          <a:p>
            <a:pPr>
              <a:buFont typeface="Arial" panose="020B0604020202020204" pitchFamily="34" charset="0"/>
              <a:buChar char="•"/>
            </a:pPr>
            <a:r>
              <a:rPr lang="en-US" sz="1300" dirty="0"/>
              <a:t>Create a Story: Make a storyline for your trains. Maybe one is a delivery train carrying important cargo, or another is a passenger train taking people on vacation.</a:t>
            </a:r>
          </a:p>
          <a:p>
            <a:pPr>
              <a:buFont typeface="Arial" panose="020B0604020202020204" pitchFamily="34" charset="0"/>
              <a:buChar char="•"/>
            </a:pPr>
            <a:r>
              <a:rPr lang="en-US" sz="1300" dirty="0"/>
              <a:t>Seasonal Scenes: Decorate your layout for different seasons or holidays. Add snow for winter, flowers for spring, or pumpkins for Halloween.</a:t>
            </a:r>
          </a:p>
          <a:p>
            <a:pPr>
              <a:buFont typeface="Arial" panose="020B0604020202020204" pitchFamily="34" charset="0"/>
              <a:buChar char="•"/>
            </a:pPr>
            <a:endParaRPr lang="en-US" sz="1300" dirty="0"/>
          </a:p>
          <a:p>
            <a:r>
              <a:rPr lang="en-US" sz="1300" b="1" dirty="0"/>
              <a:t>Join the Club!</a:t>
            </a:r>
            <a:endParaRPr lang="en-US" sz="1300" dirty="0"/>
          </a:p>
          <a:p>
            <a:r>
              <a:rPr lang="en-US" sz="1300" dirty="0"/>
              <a:t>Many towns have model railroading clubs where you can meet other kids and adults who love trains. These clubs often have huge layouts you can help build and run. Plus, you’ll get lots of tips and ideas to make your model railroad even more awesome.</a:t>
            </a:r>
          </a:p>
          <a:p>
            <a:endParaRPr lang="en-US" sz="1300" dirty="0"/>
          </a:p>
        </p:txBody>
      </p:sp>
      <p:sp>
        <p:nvSpPr>
          <p:cNvPr id="3" name="Title 1">
            <a:extLst>
              <a:ext uri="{FF2B5EF4-FFF2-40B4-BE49-F238E27FC236}">
                <a16:creationId xmlns:a16="http://schemas.microsoft.com/office/drawing/2014/main" id="{9EA24116-7E8D-44BA-D7A9-79AB1973EC3E}"/>
              </a:ext>
            </a:extLst>
          </p:cNvPr>
          <p:cNvSpPr txBox="1">
            <a:spLocks/>
          </p:cNvSpPr>
          <p:nvPr/>
        </p:nvSpPr>
        <p:spPr>
          <a:xfrm>
            <a:off x="225266" y="147317"/>
            <a:ext cx="11661934" cy="1049337"/>
          </a:xfrm>
          <a:prstGeom prst="rect">
            <a:avLst/>
          </a:prstGeom>
        </p:spPr>
        <p:txBody>
          <a:bodyPr vert="horz" lIns="91440" tIns="45720" rIns="91440" bIns="45720" rtlCol="0" anchor="t">
            <a:normAutofit lnSpcReduction="10000"/>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r>
              <a:rPr lang="en-US" sz="3600" dirty="0"/>
              <a:t>Write a Blog</a:t>
            </a:r>
          </a:p>
          <a:p>
            <a:r>
              <a:rPr lang="en-US" sz="1900" dirty="0"/>
              <a:t>Prompt: write a short blog about model railroading to get kids interested in the hobby</a:t>
            </a:r>
          </a:p>
        </p:txBody>
      </p:sp>
      <p:sp>
        <p:nvSpPr>
          <p:cNvPr id="5" name="Date Placeholder 4">
            <a:extLst>
              <a:ext uri="{FF2B5EF4-FFF2-40B4-BE49-F238E27FC236}">
                <a16:creationId xmlns:a16="http://schemas.microsoft.com/office/drawing/2014/main" id="{8DA84A29-D83A-08CB-13E4-FB465CFD81E7}"/>
              </a:ext>
            </a:extLst>
          </p:cNvPr>
          <p:cNvSpPr>
            <a:spLocks noGrp="1"/>
          </p:cNvSpPr>
          <p:nvPr>
            <p:ph type="dt" sz="half" idx="2"/>
          </p:nvPr>
        </p:nvSpPr>
        <p:spPr/>
        <p:txBody>
          <a:bodyPr/>
          <a:lstStyle/>
          <a:p>
            <a:r>
              <a:rPr lang="en-US"/>
              <a:t>7/15/2025</a:t>
            </a:r>
            <a:endParaRPr lang="en-US" dirty="0"/>
          </a:p>
        </p:txBody>
      </p:sp>
      <p:sp>
        <p:nvSpPr>
          <p:cNvPr id="6" name="Footer Placeholder 5">
            <a:extLst>
              <a:ext uri="{FF2B5EF4-FFF2-40B4-BE49-F238E27FC236}">
                <a16:creationId xmlns:a16="http://schemas.microsoft.com/office/drawing/2014/main" id="{10FDC8B2-8F9F-0D1B-ADA2-B922A53093ED}"/>
              </a:ext>
            </a:extLst>
          </p:cNvPr>
          <p:cNvSpPr>
            <a:spLocks noGrp="1"/>
          </p:cNvSpPr>
          <p:nvPr>
            <p:ph type="ftr" sz="quarter" idx="3"/>
          </p:nvPr>
        </p:nvSpPr>
        <p:spPr/>
        <p:txBody>
          <a:bodyPr/>
          <a:lstStyle/>
          <a:p>
            <a:r>
              <a:rPr lang="en-US"/>
              <a:t>2025 NMRA National Convention</a:t>
            </a:r>
            <a:endParaRPr lang="en-US" dirty="0"/>
          </a:p>
        </p:txBody>
      </p:sp>
    </p:spTree>
    <p:extLst>
      <p:ext uri="{BB962C8B-B14F-4D97-AF65-F5344CB8AC3E}">
        <p14:creationId xmlns:p14="http://schemas.microsoft.com/office/powerpoint/2010/main" val="369881648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58A780E-2BD8-3F68-C4B0-97FC7ED6194A}"/>
              </a:ext>
            </a:extLst>
          </p:cNvPr>
          <p:cNvSpPr>
            <a:spLocks noGrp="1"/>
          </p:cNvSpPr>
          <p:nvPr>
            <p:ph type="sldNum" sz="quarter" idx="4"/>
          </p:nvPr>
        </p:nvSpPr>
        <p:spPr>
          <a:xfrm>
            <a:off x="192384" y="6264825"/>
            <a:ext cx="811019" cy="503578"/>
          </a:xfrm>
        </p:spPr>
        <p:txBody>
          <a:bodyPr/>
          <a:lstStyle/>
          <a:p>
            <a:fld id="{A66A5F3A-8858-4907-B232-55DBE7BD5DF7}" type="slidenum">
              <a:rPr lang="en-US" smtClean="0"/>
              <a:pPr/>
              <a:t>51</a:t>
            </a:fld>
            <a:endParaRPr lang="en-US" dirty="0"/>
          </a:p>
        </p:txBody>
      </p:sp>
      <p:sp>
        <p:nvSpPr>
          <p:cNvPr id="5" name="Title 1">
            <a:extLst>
              <a:ext uri="{FF2B5EF4-FFF2-40B4-BE49-F238E27FC236}">
                <a16:creationId xmlns:a16="http://schemas.microsoft.com/office/drawing/2014/main" id="{5317272A-E391-1489-B6E5-57625215B679}"/>
              </a:ext>
            </a:extLst>
          </p:cNvPr>
          <p:cNvSpPr txBox="1">
            <a:spLocks/>
          </p:cNvSpPr>
          <p:nvPr/>
        </p:nvSpPr>
        <p:spPr>
          <a:xfrm>
            <a:off x="225266" y="147317"/>
            <a:ext cx="5870734" cy="1049337"/>
          </a:xfrm>
          <a:prstGeom prst="rect">
            <a:avLst/>
          </a:prstGeom>
        </p:spPr>
        <p:txBody>
          <a:bodyPr vert="horz" lIns="91440" tIns="45720" rIns="91440" bIns="45720" rtlCol="0" anchor="t">
            <a:normAutofit fontScale="77500" lnSpcReduction="20000"/>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r>
              <a:rPr lang="en-US" sz="4200" dirty="0"/>
              <a:t>Write a Newsletter</a:t>
            </a:r>
          </a:p>
          <a:p>
            <a:r>
              <a:rPr lang="en-US" sz="2300" dirty="0"/>
              <a:t>Prompt: write a short blog about model railroading to get kids interested in the hobby</a:t>
            </a:r>
          </a:p>
        </p:txBody>
      </p:sp>
      <p:sp>
        <p:nvSpPr>
          <p:cNvPr id="3" name="Date Placeholder 2">
            <a:extLst>
              <a:ext uri="{FF2B5EF4-FFF2-40B4-BE49-F238E27FC236}">
                <a16:creationId xmlns:a16="http://schemas.microsoft.com/office/drawing/2014/main" id="{15994730-D977-7BDB-BB48-CA2170F64075}"/>
              </a:ext>
            </a:extLst>
          </p:cNvPr>
          <p:cNvSpPr>
            <a:spLocks noGrp="1"/>
          </p:cNvSpPr>
          <p:nvPr>
            <p:ph type="dt" sz="half" idx="2"/>
          </p:nvPr>
        </p:nvSpPr>
        <p:spPr/>
        <p:txBody>
          <a:bodyPr/>
          <a:lstStyle/>
          <a:p>
            <a:r>
              <a:rPr lang="en-US"/>
              <a:t>7/15/2025</a:t>
            </a:r>
            <a:endParaRPr lang="en-US" dirty="0"/>
          </a:p>
        </p:txBody>
      </p:sp>
      <p:sp>
        <p:nvSpPr>
          <p:cNvPr id="6" name="Footer Placeholder 5">
            <a:extLst>
              <a:ext uri="{FF2B5EF4-FFF2-40B4-BE49-F238E27FC236}">
                <a16:creationId xmlns:a16="http://schemas.microsoft.com/office/drawing/2014/main" id="{B3834A6C-863A-C1A2-C4E9-883C214B9DE0}"/>
              </a:ext>
            </a:extLst>
          </p:cNvPr>
          <p:cNvSpPr>
            <a:spLocks noGrp="1"/>
          </p:cNvSpPr>
          <p:nvPr>
            <p:ph type="ftr" sz="quarter" idx="3"/>
          </p:nvPr>
        </p:nvSpPr>
        <p:spPr/>
        <p:txBody>
          <a:bodyPr/>
          <a:lstStyle/>
          <a:p>
            <a:r>
              <a:rPr lang="en-US"/>
              <a:t>2025 NMRA National Convention</a:t>
            </a:r>
            <a:endParaRPr lang="en-US" dirty="0"/>
          </a:p>
        </p:txBody>
      </p:sp>
      <p:pic>
        <p:nvPicPr>
          <p:cNvPr id="9" name="Picture 8">
            <a:extLst>
              <a:ext uri="{FF2B5EF4-FFF2-40B4-BE49-F238E27FC236}">
                <a16:creationId xmlns:a16="http://schemas.microsoft.com/office/drawing/2014/main" id="{F3062CE9-F173-F0CF-1ED1-4FE8166D0245}"/>
              </a:ext>
            </a:extLst>
          </p:cNvPr>
          <p:cNvPicPr>
            <a:picLocks noChangeAspect="1"/>
          </p:cNvPicPr>
          <p:nvPr/>
        </p:nvPicPr>
        <p:blipFill>
          <a:blip r:embed="rId2"/>
          <a:stretch>
            <a:fillRect/>
          </a:stretch>
        </p:blipFill>
        <p:spPr>
          <a:xfrm>
            <a:off x="5657544" y="0"/>
            <a:ext cx="6199690" cy="6199690"/>
          </a:xfrm>
          <a:prstGeom prst="rect">
            <a:avLst/>
          </a:prstGeom>
        </p:spPr>
      </p:pic>
    </p:spTree>
    <p:extLst>
      <p:ext uri="{BB962C8B-B14F-4D97-AF65-F5344CB8AC3E}">
        <p14:creationId xmlns:p14="http://schemas.microsoft.com/office/powerpoint/2010/main" val="257582782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BAD3A09-8E2F-5DCB-96D0-4007F6411ADC}"/>
              </a:ext>
            </a:extLst>
          </p:cNvPr>
          <p:cNvSpPr>
            <a:spLocks noGrp="1"/>
          </p:cNvSpPr>
          <p:nvPr>
            <p:ph type="sldNum" sz="quarter" idx="4"/>
          </p:nvPr>
        </p:nvSpPr>
        <p:spPr>
          <a:xfrm>
            <a:off x="192384" y="6264825"/>
            <a:ext cx="811019" cy="503578"/>
          </a:xfrm>
        </p:spPr>
        <p:txBody>
          <a:bodyPr/>
          <a:lstStyle/>
          <a:p>
            <a:fld id="{A66A5F3A-8858-4907-B232-55DBE7BD5DF7}" type="slidenum">
              <a:rPr lang="en-US" smtClean="0"/>
              <a:pPr/>
              <a:t>52</a:t>
            </a:fld>
            <a:endParaRPr lang="en-US" dirty="0"/>
          </a:p>
        </p:txBody>
      </p:sp>
      <p:sp>
        <p:nvSpPr>
          <p:cNvPr id="4" name="TextBox 3">
            <a:extLst>
              <a:ext uri="{FF2B5EF4-FFF2-40B4-BE49-F238E27FC236}">
                <a16:creationId xmlns:a16="http://schemas.microsoft.com/office/drawing/2014/main" id="{81C0E0D0-5503-C58D-0EE1-849D7F636D16}"/>
              </a:ext>
            </a:extLst>
          </p:cNvPr>
          <p:cNvSpPr txBox="1"/>
          <p:nvPr/>
        </p:nvSpPr>
        <p:spPr>
          <a:xfrm>
            <a:off x="225266" y="1331767"/>
            <a:ext cx="5271408" cy="5478423"/>
          </a:xfrm>
          <a:prstGeom prst="rect">
            <a:avLst/>
          </a:prstGeom>
          <a:noFill/>
        </p:spPr>
        <p:txBody>
          <a:bodyPr wrap="square">
            <a:spAutoFit/>
          </a:bodyPr>
          <a:lstStyle/>
          <a:p>
            <a:r>
              <a:rPr lang="en-US" sz="1400" dirty="0"/>
              <a:t>Here's a humorous idea for a model railroading presentation that can be included in a PowerPoint:</a:t>
            </a:r>
          </a:p>
          <a:p>
            <a:r>
              <a:rPr lang="en-US" sz="1400" b="1" dirty="0"/>
              <a:t>Slide: "Model Railroading Mishaps and Funny Moments"</a:t>
            </a:r>
          </a:p>
          <a:p>
            <a:r>
              <a:rPr lang="en-US" sz="1400" b="1" dirty="0"/>
              <a:t>Picture 1:</a:t>
            </a:r>
          </a:p>
          <a:p>
            <a:r>
              <a:rPr lang="en-US" sz="1400" b="1" dirty="0"/>
              <a:t>Description</a:t>
            </a:r>
            <a:r>
              <a:rPr lang="en-US" sz="1400" dirty="0"/>
              <a:t>: A cartoon-style image of a model train set running off the track, with a tiny conductor waving frantically. </a:t>
            </a:r>
            <a:r>
              <a:rPr lang="en-US" sz="1400" b="1" dirty="0"/>
              <a:t>Caption</a:t>
            </a:r>
            <a:r>
              <a:rPr lang="en-US" sz="1400" dirty="0"/>
              <a:t>: "When you forget to secure the tracks!"</a:t>
            </a:r>
          </a:p>
          <a:p>
            <a:r>
              <a:rPr lang="en-US" sz="1400" b="1" dirty="0"/>
              <a:t>Picture 2:</a:t>
            </a:r>
          </a:p>
          <a:p>
            <a:r>
              <a:rPr lang="en-US" sz="1400" b="1" dirty="0"/>
              <a:t>Description</a:t>
            </a:r>
            <a:r>
              <a:rPr lang="en-US" sz="1400" dirty="0"/>
              <a:t>: An exaggerated scene of a cat lounging on a model train layout, with trains and buildings in disarray. </a:t>
            </a:r>
            <a:r>
              <a:rPr lang="en-US" sz="1400" b="1" dirty="0"/>
              <a:t>Caption</a:t>
            </a:r>
            <a:r>
              <a:rPr lang="en-US" sz="1400" dirty="0"/>
              <a:t>: "Feline urban renewal project in progress."</a:t>
            </a:r>
          </a:p>
          <a:p>
            <a:r>
              <a:rPr lang="en-US" sz="1400" b="1" dirty="0"/>
              <a:t>Picture 3:</a:t>
            </a:r>
          </a:p>
          <a:p>
            <a:r>
              <a:rPr lang="en-US" sz="1400" b="1" dirty="0"/>
              <a:t>Description</a:t>
            </a:r>
            <a:r>
              <a:rPr lang="en-US" sz="1400" dirty="0"/>
              <a:t>: A model train enthusiast with a magnifying glass and a puzzled look, surrounded by tiny tools and scattered train parts. </a:t>
            </a:r>
            <a:r>
              <a:rPr lang="en-US" sz="1400" b="1" dirty="0"/>
              <a:t>Caption</a:t>
            </a:r>
            <a:r>
              <a:rPr lang="en-US" sz="1400" dirty="0"/>
              <a:t>: "Just a quick fix, they said."</a:t>
            </a:r>
          </a:p>
          <a:p>
            <a:r>
              <a:rPr lang="en-US" sz="1400" b="1" dirty="0"/>
              <a:t>Picture 4:</a:t>
            </a:r>
          </a:p>
          <a:p>
            <a:r>
              <a:rPr lang="en-US" sz="1400" b="1" dirty="0"/>
              <a:t>Description</a:t>
            </a:r>
            <a:r>
              <a:rPr lang="en-US" sz="1400" dirty="0"/>
              <a:t>: A model train set running through a miniature kitchen, complete with tiny food items and utensils. </a:t>
            </a:r>
            <a:r>
              <a:rPr lang="en-US" sz="1400" b="1" dirty="0"/>
              <a:t>Caption</a:t>
            </a:r>
            <a:r>
              <a:rPr lang="en-US" sz="1400" dirty="0"/>
              <a:t>: "When the layout doubles as a dinner table."</a:t>
            </a:r>
          </a:p>
          <a:p>
            <a:r>
              <a:rPr lang="en-US" sz="1400" b="1" dirty="0"/>
              <a:t>Picture 5:</a:t>
            </a:r>
          </a:p>
          <a:p>
            <a:r>
              <a:rPr lang="en-US" sz="1400" b="1" dirty="0"/>
              <a:t>Description</a:t>
            </a:r>
            <a:r>
              <a:rPr lang="en-US" sz="1400" dirty="0"/>
              <a:t>: A tiny model figure holding a sign that says "Help!" as a large hand reaches down to adjust the tracks. </a:t>
            </a:r>
            <a:r>
              <a:rPr lang="en-US" sz="1400" b="1" dirty="0"/>
              <a:t>Caption</a:t>
            </a:r>
            <a:r>
              <a:rPr lang="en-US" sz="1400" dirty="0"/>
              <a:t>: "Emergency maintenance in progress."</a:t>
            </a:r>
          </a:p>
          <a:p>
            <a:r>
              <a:rPr lang="en-US" sz="1400" dirty="0"/>
              <a:t>Would you like me to generate one of these images for you? If so, which one?</a:t>
            </a:r>
          </a:p>
        </p:txBody>
      </p:sp>
      <p:sp>
        <p:nvSpPr>
          <p:cNvPr id="5" name="Title 1">
            <a:extLst>
              <a:ext uri="{FF2B5EF4-FFF2-40B4-BE49-F238E27FC236}">
                <a16:creationId xmlns:a16="http://schemas.microsoft.com/office/drawing/2014/main" id="{BB43CC60-EFE4-395B-B28F-DA387E51E1A9}"/>
              </a:ext>
            </a:extLst>
          </p:cNvPr>
          <p:cNvSpPr txBox="1">
            <a:spLocks/>
          </p:cNvSpPr>
          <p:nvPr/>
        </p:nvSpPr>
        <p:spPr>
          <a:xfrm>
            <a:off x="225266" y="147317"/>
            <a:ext cx="5870734" cy="1049337"/>
          </a:xfrm>
          <a:prstGeom prst="rect">
            <a:avLst/>
          </a:prstGeom>
        </p:spPr>
        <p:txBody>
          <a:bodyPr vert="horz" lIns="91440" tIns="45720" rIns="91440" bIns="45720" rtlCol="0" anchor="t">
            <a:normAutofit fontScale="92500" lnSpcReduction="10000"/>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r>
              <a:rPr lang="en-US" sz="4200" dirty="0"/>
              <a:t>Newsletter: Humor</a:t>
            </a:r>
          </a:p>
          <a:p>
            <a:r>
              <a:rPr lang="en-US" sz="1400" dirty="0"/>
              <a:t>Prompt: show humor pics for presentation</a:t>
            </a:r>
          </a:p>
          <a:p>
            <a:r>
              <a:rPr lang="en-US" sz="1400" dirty="0"/>
              <a:t>PROMPT: image for picture 4</a:t>
            </a:r>
          </a:p>
          <a:p>
            <a:r>
              <a:rPr lang="en-US" sz="1400" dirty="0"/>
              <a:t>PROMPT: FOR PICTURE 5</a:t>
            </a:r>
          </a:p>
        </p:txBody>
      </p:sp>
      <p:sp>
        <p:nvSpPr>
          <p:cNvPr id="3" name="Date Placeholder 2">
            <a:extLst>
              <a:ext uri="{FF2B5EF4-FFF2-40B4-BE49-F238E27FC236}">
                <a16:creationId xmlns:a16="http://schemas.microsoft.com/office/drawing/2014/main" id="{47776D16-2908-088C-7B71-D1F8CF2CD156}"/>
              </a:ext>
            </a:extLst>
          </p:cNvPr>
          <p:cNvSpPr>
            <a:spLocks noGrp="1"/>
          </p:cNvSpPr>
          <p:nvPr>
            <p:ph type="dt" sz="half" idx="2"/>
          </p:nvPr>
        </p:nvSpPr>
        <p:spPr/>
        <p:txBody>
          <a:bodyPr/>
          <a:lstStyle/>
          <a:p>
            <a:r>
              <a:rPr lang="en-US"/>
              <a:t>7/15/2025</a:t>
            </a:r>
            <a:endParaRPr lang="en-US" dirty="0"/>
          </a:p>
        </p:txBody>
      </p:sp>
      <p:sp>
        <p:nvSpPr>
          <p:cNvPr id="6" name="Footer Placeholder 5">
            <a:extLst>
              <a:ext uri="{FF2B5EF4-FFF2-40B4-BE49-F238E27FC236}">
                <a16:creationId xmlns:a16="http://schemas.microsoft.com/office/drawing/2014/main" id="{90F7967F-8840-BF85-DBFB-5EF717F00A96}"/>
              </a:ext>
            </a:extLst>
          </p:cNvPr>
          <p:cNvSpPr>
            <a:spLocks noGrp="1"/>
          </p:cNvSpPr>
          <p:nvPr>
            <p:ph type="ftr" sz="quarter" idx="3"/>
          </p:nvPr>
        </p:nvSpPr>
        <p:spPr/>
        <p:txBody>
          <a:bodyPr/>
          <a:lstStyle/>
          <a:p>
            <a:r>
              <a:rPr lang="en-US"/>
              <a:t>2025 NMRA National Convention</a:t>
            </a:r>
            <a:endParaRPr lang="en-US" dirty="0"/>
          </a:p>
        </p:txBody>
      </p:sp>
      <p:pic>
        <p:nvPicPr>
          <p:cNvPr id="8" name="Picture 7">
            <a:extLst>
              <a:ext uri="{FF2B5EF4-FFF2-40B4-BE49-F238E27FC236}">
                <a16:creationId xmlns:a16="http://schemas.microsoft.com/office/drawing/2014/main" id="{794B2F0A-D1CC-D4A9-B777-1BADE6944646}"/>
              </a:ext>
            </a:extLst>
          </p:cNvPr>
          <p:cNvPicPr>
            <a:picLocks noChangeAspect="1"/>
          </p:cNvPicPr>
          <p:nvPr/>
        </p:nvPicPr>
        <p:blipFill>
          <a:blip r:embed="rId2"/>
          <a:stretch>
            <a:fillRect/>
          </a:stretch>
        </p:blipFill>
        <p:spPr>
          <a:xfrm>
            <a:off x="6421709" y="139175"/>
            <a:ext cx="4003411" cy="3223085"/>
          </a:xfrm>
          <a:prstGeom prst="rect">
            <a:avLst/>
          </a:prstGeom>
        </p:spPr>
      </p:pic>
      <p:pic>
        <p:nvPicPr>
          <p:cNvPr id="11" name="Picture 10">
            <a:extLst>
              <a:ext uri="{FF2B5EF4-FFF2-40B4-BE49-F238E27FC236}">
                <a16:creationId xmlns:a16="http://schemas.microsoft.com/office/drawing/2014/main" id="{4764FE15-C96F-4ACA-C255-D75E2FD66184}"/>
              </a:ext>
            </a:extLst>
          </p:cNvPr>
          <p:cNvPicPr>
            <a:picLocks noChangeAspect="1"/>
          </p:cNvPicPr>
          <p:nvPr/>
        </p:nvPicPr>
        <p:blipFill>
          <a:blip r:embed="rId3"/>
          <a:stretch>
            <a:fillRect/>
          </a:stretch>
        </p:blipFill>
        <p:spPr>
          <a:xfrm>
            <a:off x="6427659" y="3495741"/>
            <a:ext cx="4163898" cy="2347925"/>
          </a:xfrm>
          <a:prstGeom prst="rect">
            <a:avLst/>
          </a:prstGeom>
        </p:spPr>
      </p:pic>
    </p:spTree>
    <p:extLst>
      <p:ext uri="{BB962C8B-B14F-4D97-AF65-F5344CB8AC3E}">
        <p14:creationId xmlns:p14="http://schemas.microsoft.com/office/powerpoint/2010/main" val="14595729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05124F4-F2EF-DD16-1C2C-C1CE7224DF27}"/>
              </a:ext>
            </a:extLst>
          </p:cNvPr>
          <p:cNvSpPr>
            <a:spLocks noGrp="1"/>
          </p:cNvSpPr>
          <p:nvPr>
            <p:ph type="sldNum" sz="quarter" idx="4"/>
          </p:nvPr>
        </p:nvSpPr>
        <p:spPr/>
        <p:txBody>
          <a:bodyPr/>
          <a:lstStyle/>
          <a:p>
            <a:pPr algn="r"/>
            <a:fld id="{A66A5F3A-8858-4907-B232-55DBE7BD5DF7}" type="slidenum">
              <a:rPr lang="en-US" smtClean="0"/>
              <a:pPr algn="r"/>
              <a:t>53</a:t>
            </a:fld>
            <a:endParaRPr lang="en-US"/>
          </a:p>
        </p:txBody>
      </p:sp>
      <p:sp>
        <p:nvSpPr>
          <p:cNvPr id="3" name="Title 1">
            <a:extLst>
              <a:ext uri="{FF2B5EF4-FFF2-40B4-BE49-F238E27FC236}">
                <a16:creationId xmlns:a16="http://schemas.microsoft.com/office/drawing/2014/main" id="{A36E7C50-1AA8-B10A-A9AD-DB27CF381203}"/>
              </a:ext>
            </a:extLst>
          </p:cNvPr>
          <p:cNvSpPr txBox="1">
            <a:spLocks/>
          </p:cNvSpPr>
          <p:nvPr/>
        </p:nvSpPr>
        <p:spPr>
          <a:xfrm>
            <a:off x="294519" y="2181025"/>
            <a:ext cx="9605962" cy="7397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r>
              <a:rPr lang="en-US" sz="3600" dirty="0"/>
              <a:t>Electronics &amp; software</a:t>
            </a:r>
          </a:p>
        </p:txBody>
      </p:sp>
      <p:sp>
        <p:nvSpPr>
          <p:cNvPr id="4" name="Date Placeholder 3">
            <a:extLst>
              <a:ext uri="{FF2B5EF4-FFF2-40B4-BE49-F238E27FC236}">
                <a16:creationId xmlns:a16="http://schemas.microsoft.com/office/drawing/2014/main" id="{4E3E859A-5DB9-37B2-3B30-A4512D024CA1}"/>
              </a:ext>
            </a:extLst>
          </p:cNvPr>
          <p:cNvSpPr>
            <a:spLocks noGrp="1"/>
          </p:cNvSpPr>
          <p:nvPr>
            <p:ph type="dt" sz="half" idx="2"/>
          </p:nvPr>
        </p:nvSpPr>
        <p:spPr/>
        <p:txBody>
          <a:bodyPr/>
          <a:lstStyle/>
          <a:p>
            <a:r>
              <a:rPr lang="en-US"/>
              <a:t>7/15/2025</a:t>
            </a:r>
            <a:endParaRPr lang="en-US" dirty="0"/>
          </a:p>
        </p:txBody>
      </p:sp>
      <p:sp>
        <p:nvSpPr>
          <p:cNvPr id="5" name="Footer Placeholder 4">
            <a:extLst>
              <a:ext uri="{FF2B5EF4-FFF2-40B4-BE49-F238E27FC236}">
                <a16:creationId xmlns:a16="http://schemas.microsoft.com/office/drawing/2014/main" id="{72C3B1C8-9E6C-230F-7CE7-A93AB7D4AD23}"/>
              </a:ext>
            </a:extLst>
          </p:cNvPr>
          <p:cNvSpPr>
            <a:spLocks noGrp="1"/>
          </p:cNvSpPr>
          <p:nvPr>
            <p:ph type="ftr" sz="quarter" idx="3"/>
          </p:nvPr>
        </p:nvSpPr>
        <p:spPr/>
        <p:txBody>
          <a:bodyPr/>
          <a:lstStyle/>
          <a:p>
            <a:r>
              <a:rPr lang="en-US"/>
              <a:t>2025 NMRA National Convention</a:t>
            </a:r>
            <a:endParaRPr lang="en-US" dirty="0"/>
          </a:p>
        </p:txBody>
      </p:sp>
    </p:spTree>
    <p:extLst>
      <p:ext uri="{BB962C8B-B14F-4D97-AF65-F5344CB8AC3E}">
        <p14:creationId xmlns:p14="http://schemas.microsoft.com/office/powerpoint/2010/main" val="122386960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88BB49D-A44A-3F19-3344-13547D74BE2E}"/>
              </a:ext>
            </a:extLst>
          </p:cNvPr>
          <p:cNvSpPr>
            <a:spLocks noGrp="1"/>
          </p:cNvSpPr>
          <p:nvPr>
            <p:ph type="sldNum" sz="quarter" idx="4"/>
          </p:nvPr>
        </p:nvSpPr>
        <p:spPr>
          <a:xfrm>
            <a:off x="192384" y="6264825"/>
            <a:ext cx="811019" cy="503578"/>
          </a:xfrm>
        </p:spPr>
        <p:txBody>
          <a:bodyPr/>
          <a:lstStyle/>
          <a:p>
            <a:fld id="{A66A5F3A-8858-4907-B232-55DBE7BD5DF7}" type="slidenum">
              <a:rPr lang="en-US" smtClean="0"/>
              <a:pPr/>
              <a:t>54</a:t>
            </a:fld>
            <a:endParaRPr lang="en-US" dirty="0"/>
          </a:p>
        </p:txBody>
      </p:sp>
      <p:sp>
        <p:nvSpPr>
          <p:cNvPr id="3" name="Title 1">
            <a:extLst>
              <a:ext uri="{FF2B5EF4-FFF2-40B4-BE49-F238E27FC236}">
                <a16:creationId xmlns:a16="http://schemas.microsoft.com/office/drawing/2014/main" id="{2ED93BDB-6970-1B74-CD5A-066A9B8FF673}"/>
              </a:ext>
            </a:extLst>
          </p:cNvPr>
          <p:cNvSpPr txBox="1">
            <a:spLocks/>
          </p:cNvSpPr>
          <p:nvPr/>
        </p:nvSpPr>
        <p:spPr>
          <a:xfrm>
            <a:off x="225265" y="147317"/>
            <a:ext cx="11741470" cy="931470"/>
          </a:xfrm>
          <a:prstGeom prst="rect">
            <a:avLst/>
          </a:prstGeom>
        </p:spPr>
        <p:txBody>
          <a:bodyPr vert="horz" lIns="91440" tIns="45720" rIns="91440" bIns="45720" rtlCol="0" anchor="t">
            <a:normAutofit fontScale="92500" lnSpcReduction="10000"/>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r>
              <a:rPr lang="en-US" sz="4600" dirty="0"/>
              <a:t>Transformation: automation</a:t>
            </a:r>
          </a:p>
          <a:p>
            <a:r>
              <a:rPr lang="en-US" sz="2600" dirty="0"/>
              <a:t>PROMPT:  Table of ideas for arduino based automation</a:t>
            </a:r>
          </a:p>
        </p:txBody>
      </p:sp>
      <p:pic>
        <p:nvPicPr>
          <p:cNvPr id="5" name="Picture 4">
            <a:extLst>
              <a:ext uri="{FF2B5EF4-FFF2-40B4-BE49-F238E27FC236}">
                <a16:creationId xmlns:a16="http://schemas.microsoft.com/office/drawing/2014/main" id="{72D9CD15-CFA5-B057-BBD0-FCD5386DDC30}"/>
              </a:ext>
            </a:extLst>
          </p:cNvPr>
          <p:cNvPicPr>
            <a:picLocks noChangeAspect="1"/>
          </p:cNvPicPr>
          <p:nvPr/>
        </p:nvPicPr>
        <p:blipFill>
          <a:blip r:embed="rId2"/>
          <a:stretch>
            <a:fillRect/>
          </a:stretch>
        </p:blipFill>
        <p:spPr>
          <a:xfrm>
            <a:off x="410845" y="1179512"/>
            <a:ext cx="5578200" cy="4672648"/>
          </a:xfrm>
          <a:prstGeom prst="rect">
            <a:avLst/>
          </a:prstGeom>
        </p:spPr>
      </p:pic>
      <p:pic>
        <p:nvPicPr>
          <p:cNvPr id="8" name="Picture 7">
            <a:extLst>
              <a:ext uri="{FF2B5EF4-FFF2-40B4-BE49-F238E27FC236}">
                <a16:creationId xmlns:a16="http://schemas.microsoft.com/office/drawing/2014/main" id="{D10C3221-D092-4DAF-59C0-9852191CDC17}"/>
              </a:ext>
            </a:extLst>
          </p:cNvPr>
          <p:cNvPicPr>
            <a:picLocks noChangeAspect="1"/>
          </p:cNvPicPr>
          <p:nvPr/>
        </p:nvPicPr>
        <p:blipFill>
          <a:blip r:embed="rId3"/>
          <a:stretch>
            <a:fillRect/>
          </a:stretch>
        </p:blipFill>
        <p:spPr>
          <a:xfrm>
            <a:off x="6202957" y="2534440"/>
            <a:ext cx="5844589" cy="3314464"/>
          </a:xfrm>
          <a:prstGeom prst="rect">
            <a:avLst/>
          </a:prstGeom>
        </p:spPr>
      </p:pic>
      <p:sp>
        <p:nvSpPr>
          <p:cNvPr id="4" name="Date Placeholder 3">
            <a:extLst>
              <a:ext uri="{FF2B5EF4-FFF2-40B4-BE49-F238E27FC236}">
                <a16:creationId xmlns:a16="http://schemas.microsoft.com/office/drawing/2014/main" id="{88ED3EED-F453-7E2A-F489-83485A7F42E3}"/>
              </a:ext>
            </a:extLst>
          </p:cNvPr>
          <p:cNvSpPr>
            <a:spLocks noGrp="1"/>
          </p:cNvSpPr>
          <p:nvPr>
            <p:ph type="dt" sz="half" idx="2"/>
          </p:nvPr>
        </p:nvSpPr>
        <p:spPr/>
        <p:txBody>
          <a:bodyPr/>
          <a:lstStyle/>
          <a:p>
            <a:r>
              <a:rPr lang="en-US"/>
              <a:t>7/15/2025</a:t>
            </a:r>
            <a:endParaRPr lang="en-US" dirty="0"/>
          </a:p>
        </p:txBody>
      </p:sp>
      <p:sp>
        <p:nvSpPr>
          <p:cNvPr id="6" name="Footer Placeholder 5">
            <a:extLst>
              <a:ext uri="{FF2B5EF4-FFF2-40B4-BE49-F238E27FC236}">
                <a16:creationId xmlns:a16="http://schemas.microsoft.com/office/drawing/2014/main" id="{8D6E1307-A00A-A68D-9D8A-59A700269FE5}"/>
              </a:ext>
            </a:extLst>
          </p:cNvPr>
          <p:cNvSpPr>
            <a:spLocks noGrp="1"/>
          </p:cNvSpPr>
          <p:nvPr>
            <p:ph type="ftr" sz="quarter" idx="3"/>
          </p:nvPr>
        </p:nvSpPr>
        <p:spPr/>
        <p:txBody>
          <a:bodyPr/>
          <a:lstStyle/>
          <a:p>
            <a:r>
              <a:rPr lang="en-US"/>
              <a:t>2025 NMRA National Convention</a:t>
            </a:r>
            <a:endParaRPr lang="en-US" dirty="0"/>
          </a:p>
        </p:txBody>
      </p:sp>
    </p:spTree>
    <p:extLst>
      <p:ext uri="{BB962C8B-B14F-4D97-AF65-F5344CB8AC3E}">
        <p14:creationId xmlns:p14="http://schemas.microsoft.com/office/powerpoint/2010/main" val="295335882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88BB49D-A44A-3F19-3344-13547D74BE2E}"/>
              </a:ext>
            </a:extLst>
          </p:cNvPr>
          <p:cNvSpPr>
            <a:spLocks noGrp="1"/>
          </p:cNvSpPr>
          <p:nvPr>
            <p:ph type="sldNum" sz="quarter" idx="4"/>
          </p:nvPr>
        </p:nvSpPr>
        <p:spPr>
          <a:xfrm>
            <a:off x="192384" y="6264825"/>
            <a:ext cx="811019" cy="503578"/>
          </a:xfrm>
        </p:spPr>
        <p:txBody>
          <a:bodyPr/>
          <a:lstStyle/>
          <a:p>
            <a:fld id="{A66A5F3A-8858-4907-B232-55DBE7BD5DF7}" type="slidenum">
              <a:rPr lang="en-US" smtClean="0"/>
              <a:pPr/>
              <a:t>55</a:t>
            </a:fld>
            <a:endParaRPr lang="en-US" dirty="0"/>
          </a:p>
        </p:txBody>
      </p:sp>
      <p:sp>
        <p:nvSpPr>
          <p:cNvPr id="3" name="Title 1">
            <a:extLst>
              <a:ext uri="{FF2B5EF4-FFF2-40B4-BE49-F238E27FC236}">
                <a16:creationId xmlns:a16="http://schemas.microsoft.com/office/drawing/2014/main" id="{2ED93BDB-6970-1B74-CD5A-066A9B8FF673}"/>
              </a:ext>
            </a:extLst>
          </p:cNvPr>
          <p:cNvSpPr txBox="1">
            <a:spLocks/>
          </p:cNvSpPr>
          <p:nvPr/>
        </p:nvSpPr>
        <p:spPr>
          <a:xfrm>
            <a:off x="225265" y="147317"/>
            <a:ext cx="11741470" cy="931470"/>
          </a:xfrm>
          <a:prstGeom prst="rect">
            <a:avLst/>
          </a:prstGeom>
        </p:spPr>
        <p:txBody>
          <a:bodyPr vert="horz" lIns="91440" tIns="45720" rIns="91440" bIns="45720" rtlCol="0" anchor="t">
            <a:normAutofit fontScale="77500" lnSpcReduction="20000"/>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r>
              <a:rPr lang="en-US" sz="4600" dirty="0"/>
              <a:t>Transformation: automation (cont.)</a:t>
            </a:r>
          </a:p>
          <a:p>
            <a:r>
              <a:rPr lang="en-US" sz="2600" dirty="0"/>
              <a:t>PROMPT: Guide on using servos and motors, provide example code, and suggest creative applications for interactive elements.</a:t>
            </a:r>
          </a:p>
        </p:txBody>
      </p:sp>
      <p:sp>
        <p:nvSpPr>
          <p:cNvPr id="7" name="TextBox 6">
            <a:extLst>
              <a:ext uri="{FF2B5EF4-FFF2-40B4-BE49-F238E27FC236}">
                <a16:creationId xmlns:a16="http://schemas.microsoft.com/office/drawing/2014/main" id="{FD6172AB-96D0-B5E2-B26E-13644BA597A5}"/>
              </a:ext>
            </a:extLst>
          </p:cNvPr>
          <p:cNvSpPr txBox="1"/>
          <p:nvPr/>
        </p:nvSpPr>
        <p:spPr>
          <a:xfrm>
            <a:off x="225265" y="1493302"/>
            <a:ext cx="5060154" cy="4832092"/>
          </a:xfrm>
          <a:prstGeom prst="rect">
            <a:avLst/>
          </a:prstGeom>
          <a:noFill/>
        </p:spPr>
        <p:txBody>
          <a:bodyPr wrap="square">
            <a:spAutoFit/>
          </a:bodyPr>
          <a:lstStyle/>
          <a:p>
            <a:r>
              <a:rPr lang="en-US" sz="1400" b="1" dirty="0"/>
              <a:t>1. Introduction to Servos and Motors</a:t>
            </a:r>
          </a:p>
          <a:p>
            <a:r>
              <a:rPr lang="en-US" sz="1400" b="1" dirty="0"/>
              <a:t>Servos:</a:t>
            </a:r>
            <a:endParaRPr lang="en-US" sz="1400" dirty="0"/>
          </a:p>
          <a:p>
            <a:pPr>
              <a:buFont typeface="Arial" panose="020B0604020202020204" pitchFamily="34" charset="0"/>
              <a:buChar char="•"/>
            </a:pPr>
            <a:r>
              <a:rPr lang="en-US" sz="1400" b="1" dirty="0"/>
              <a:t>Description:</a:t>
            </a:r>
            <a:r>
              <a:rPr lang="en-US" sz="1400" dirty="0"/>
              <a:t> Servos are small, reliable actuators used for precise control of angular or linear position, velocity, and acceleration.</a:t>
            </a:r>
          </a:p>
          <a:p>
            <a:pPr>
              <a:buFont typeface="Arial" panose="020B0604020202020204" pitchFamily="34" charset="0"/>
              <a:buChar char="•"/>
            </a:pPr>
            <a:r>
              <a:rPr lang="en-US" sz="1400" b="1" dirty="0"/>
              <a:t>Types:</a:t>
            </a:r>
            <a:r>
              <a:rPr lang="en-US" sz="1400" dirty="0"/>
              <a:t> Standard servos (180-degree rotation), continuous rotation servos (full rotation).</a:t>
            </a:r>
          </a:p>
          <a:p>
            <a:pPr>
              <a:buFont typeface="Arial" panose="020B0604020202020204" pitchFamily="34" charset="0"/>
              <a:buChar char="•"/>
            </a:pPr>
            <a:r>
              <a:rPr lang="en-US" sz="1400" b="1" dirty="0"/>
              <a:t>Applications:</a:t>
            </a:r>
            <a:r>
              <a:rPr lang="en-US" sz="1400" dirty="0"/>
              <a:t> Turnout control, moving gates, animated figures.</a:t>
            </a:r>
          </a:p>
          <a:p>
            <a:endParaRPr lang="en-US" sz="1400" b="1" dirty="0"/>
          </a:p>
          <a:p>
            <a:r>
              <a:rPr lang="en-US" sz="1400" b="1" dirty="0"/>
              <a:t>Motors:</a:t>
            </a:r>
            <a:endParaRPr lang="en-US" sz="1400" dirty="0"/>
          </a:p>
          <a:p>
            <a:pPr>
              <a:buFont typeface="Arial" panose="020B0604020202020204" pitchFamily="34" charset="0"/>
              <a:buChar char="•"/>
            </a:pPr>
            <a:r>
              <a:rPr lang="en-US" sz="1400" b="1" dirty="0"/>
              <a:t>Description:</a:t>
            </a:r>
            <a:r>
              <a:rPr lang="en-US" sz="1400" dirty="0"/>
              <a:t> Motors convert electrical energy into mechanical motion and are used for tasks requiring continuous rotation.</a:t>
            </a:r>
          </a:p>
          <a:p>
            <a:pPr>
              <a:buFont typeface="Arial" panose="020B0604020202020204" pitchFamily="34" charset="0"/>
              <a:buChar char="•"/>
            </a:pPr>
            <a:r>
              <a:rPr lang="en-US" sz="1400" b="1" dirty="0"/>
              <a:t>Types:</a:t>
            </a:r>
            <a:r>
              <a:rPr lang="en-US" sz="1400" dirty="0"/>
              <a:t> DC motors, stepper motors, geared motors.</a:t>
            </a:r>
          </a:p>
          <a:p>
            <a:pPr>
              <a:buFont typeface="Arial" panose="020B0604020202020204" pitchFamily="34" charset="0"/>
              <a:buChar char="•"/>
            </a:pPr>
            <a:r>
              <a:rPr lang="en-US" sz="1400" b="1" dirty="0"/>
              <a:t>Applications:</a:t>
            </a:r>
            <a:r>
              <a:rPr lang="en-US" sz="1400" dirty="0"/>
              <a:t> Conveyor belts, turntables, rotating cranes.</a:t>
            </a:r>
          </a:p>
          <a:p>
            <a:pPr>
              <a:buFont typeface="Arial" panose="020B0604020202020204" pitchFamily="34" charset="0"/>
              <a:buChar char="•"/>
            </a:pPr>
            <a:endParaRPr lang="en-US" sz="1400" dirty="0"/>
          </a:p>
          <a:p>
            <a:r>
              <a:rPr lang="en-US" sz="1400" b="1" dirty="0"/>
              <a:t>2. Components Needed</a:t>
            </a:r>
          </a:p>
          <a:p>
            <a:pPr>
              <a:buFont typeface="Arial" panose="020B0604020202020204" pitchFamily="34" charset="0"/>
              <a:buChar char="•"/>
            </a:pPr>
            <a:r>
              <a:rPr lang="en-US" sz="1400" dirty="0"/>
              <a:t>Arduino board (Uno, Mega, etc.)</a:t>
            </a:r>
          </a:p>
          <a:p>
            <a:pPr>
              <a:buFont typeface="Arial" panose="020B0604020202020204" pitchFamily="34" charset="0"/>
              <a:buChar char="•"/>
            </a:pPr>
            <a:r>
              <a:rPr lang="en-US" sz="1400" dirty="0"/>
              <a:t>Servos (e.g., SG90 for small applications)</a:t>
            </a:r>
          </a:p>
          <a:p>
            <a:pPr>
              <a:buFont typeface="Arial" panose="020B0604020202020204" pitchFamily="34" charset="0"/>
              <a:buChar char="•"/>
            </a:pPr>
            <a:r>
              <a:rPr lang="en-US" sz="1400" dirty="0"/>
              <a:t>Motors (DC motors or stepper motors)</a:t>
            </a:r>
          </a:p>
          <a:p>
            <a:pPr>
              <a:buFont typeface="Arial" panose="020B0604020202020204" pitchFamily="34" charset="0"/>
              <a:buChar char="•"/>
            </a:pPr>
            <a:r>
              <a:rPr lang="en-US" sz="1400" dirty="0"/>
              <a:t>Motor driver (e.g., L298N for DC motors)</a:t>
            </a:r>
          </a:p>
          <a:p>
            <a:pPr>
              <a:buFont typeface="Arial" panose="020B0604020202020204" pitchFamily="34" charset="0"/>
              <a:buChar char="•"/>
            </a:pPr>
            <a:r>
              <a:rPr lang="en-US" sz="1400" dirty="0"/>
              <a:t>Power supply (appropriate for motors/servos)</a:t>
            </a:r>
          </a:p>
          <a:p>
            <a:pPr>
              <a:buFont typeface="Arial" panose="020B0604020202020204" pitchFamily="34" charset="0"/>
              <a:buChar char="•"/>
            </a:pPr>
            <a:r>
              <a:rPr lang="en-US" sz="1400" dirty="0"/>
              <a:t>Breadboard and jumper wires</a:t>
            </a:r>
          </a:p>
          <a:p>
            <a:pPr>
              <a:buFont typeface="Arial" panose="020B0604020202020204" pitchFamily="34" charset="0"/>
              <a:buChar char="•"/>
            </a:pPr>
            <a:endParaRPr lang="en-US" sz="1400" dirty="0"/>
          </a:p>
        </p:txBody>
      </p:sp>
      <p:sp>
        <p:nvSpPr>
          <p:cNvPr id="4" name="Date Placeholder 3">
            <a:extLst>
              <a:ext uri="{FF2B5EF4-FFF2-40B4-BE49-F238E27FC236}">
                <a16:creationId xmlns:a16="http://schemas.microsoft.com/office/drawing/2014/main" id="{D7FDBACC-4A58-CFAC-5B96-646272E808B1}"/>
              </a:ext>
            </a:extLst>
          </p:cNvPr>
          <p:cNvSpPr>
            <a:spLocks noGrp="1"/>
          </p:cNvSpPr>
          <p:nvPr>
            <p:ph type="dt" sz="half" idx="2"/>
          </p:nvPr>
        </p:nvSpPr>
        <p:spPr/>
        <p:txBody>
          <a:bodyPr/>
          <a:lstStyle/>
          <a:p>
            <a:r>
              <a:rPr lang="en-US"/>
              <a:t>7/15/2025</a:t>
            </a:r>
            <a:endParaRPr lang="en-US" dirty="0"/>
          </a:p>
        </p:txBody>
      </p:sp>
      <p:sp>
        <p:nvSpPr>
          <p:cNvPr id="5" name="Footer Placeholder 4">
            <a:extLst>
              <a:ext uri="{FF2B5EF4-FFF2-40B4-BE49-F238E27FC236}">
                <a16:creationId xmlns:a16="http://schemas.microsoft.com/office/drawing/2014/main" id="{423EC341-8675-8688-0447-A5767DC30C8D}"/>
              </a:ext>
            </a:extLst>
          </p:cNvPr>
          <p:cNvSpPr>
            <a:spLocks noGrp="1"/>
          </p:cNvSpPr>
          <p:nvPr>
            <p:ph type="ftr" sz="quarter" idx="3"/>
          </p:nvPr>
        </p:nvSpPr>
        <p:spPr/>
        <p:txBody>
          <a:bodyPr/>
          <a:lstStyle/>
          <a:p>
            <a:r>
              <a:rPr lang="en-US"/>
              <a:t>2025 NMRA National Convention</a:t>
            </a:r>
            <a:endParaRPr lang="en-US" dirty="0"/>
          </a:p>
        </p:txBody>
      </p:sp>
      <p:pic>
        <p:nvPicPr>
          <p:cNvPr id="6" name="Picture 5">
            <a:extLst>
              <a:ext uri="{FF2B5EF4-FFF2-40B4-BE49-F238E27FC236}">
                <a16:creationId xmlns:a16="http://schemas.microsoft.com/office/drawing/2014/main" id="{E6F38194-29D4-3481-D6A8-A0917AB8CCE0}"/>
              </a:ext>
            </a:extLst>
          </p:cNvPr>
          <p:cNvPicPr>
            <a:picLocks noChangeAspect="1"/>
          </p:cNvPicPr>
          <p:nvPr/>
        </p:nvPicPr>
        <p:blipFill>
          <a:blip r:embed="rId2"/>
          <a:stretch>
            <a:fillRect/>
          </a:stretch>
        </p:blipFill>
        <p:spPr>
          <a:xfrm>
            <a:off x="5285419" y="1206817"/>
            <a:ext cx="6863139" cy="3827520"/>
          </a:xfrm>
          <a:prstGeom prst="rect">
            <a:avLst/>
          </a:prstGeom>
        </p:spPr>
      </p:pic>
    </p:spTree>
    <p:extLst>
      <p:ext uri="{BB962C8B-B14F-4D97-AF65-F5344CB8AC3E}">
        <p14:creationId xmlns:p14="http://schemas.microsoft.com/office/powerpoint/2010/main" val="351061353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88BB49D-A44A-3F19-3344-13547D74BE2E}"/>
              </a:ext>
            </a:extLst>
          </p:cNvPr>
          <p:cNvSpPr>
            <a:spLocks noGrp="1"/>
          </p:cNvSpPr>
          <p:nvPr>
            <p:ph type="sldNum" sz="quarter" idx="4"/>
          </p:nvPr>
        </p:nvSpPr>
        <p:spPr>
          <a:xfrm>
            <a:off x="192384" y="6264825"/>
            <a:ext cx="811019" cy="503578"/>
          </a:xfrm>
        </p:spPr>
        <p:txBody>
          <a:bodyPr/>
          <a:lstStyle/>
          <a:p>
            <a:fld id="{A66A5F3A-8858-4907-B232-55DBE7BD5DF7}" type="slidenum">
              <a:rPr lang="en-US" smtClean="0"/>
              <a:pPr/>
              <a:t>56</a:t>
            </a:fld>
            <a:endParaRPr lang="en-US" dirty="0"/>
          </a:p>
        </p:txBody>
      </p:sp>
      <p:sp>
        <p:nvSpPr>
          <p:cNvPr id="3" name="Title 1">
            <a:extLst>
              <a:ext uri="{FF2B5EF4-FFF2-40B4-BE49-F238E27FC236}">
                <a16:creationId xmlns:a16="http://schemas.microsoft.com/office/drawing/2014/main" id="{2ED93BDB-6970-1B74-CD5A-066A9B8FF673}"/>
              </a:ext>
            </a:extLst>
          </p:cNvPr>
          <p:cNvSpPr txBox="1">
            <a:spLocks/>
          </p:cNvSpPr>
          <p:nvPr/>
        </p:nvSpPr>
        <p:spPr>
          <a:xfrm>
            <a:off x="225265" y="147317"/>
            <a:ext cx="11741470" cy="931470"/>
          </a:xfrm>
          <a:prstGeom prst="rect">
            <a:avLst/>
          </a:prstGeom>
        </p:spPr>
        <p:txBody>
          <a:bodyPr vert="horz" lIns="91440" tIns="45720" rIns="91440" bIns="45720" rtlCol="0" anchor="t">
            <a:normAutofit fontScale="77500" lnSpcReduction="20000"/>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r>
              <a:rPr lang="en-US" sz="4600" dirty="0"/>
              <a:t>Transformation: automation (cont.)</a:t>
            </a:r>
          </a:p>
          <a:p>
            <a:r>
              <a:rPr lang="en-US" sz="2600" dirty="0"/>
              <a:t>PROMPT: Guide on using servos and motors, provide example code, and suggest creative applications for interactive elements.</a:t>
            </a:r>
          </a:p>
        </p:txBody>
      </p:sp>
      <p:sp>
        <p:nvSpPr>
          <p:cNvPr id="4" name="Date Placeholder 3">
            <a:extLst>
              <a:ext uri="{FF2B5EF4-FFF2-40B4-BE49-F238E27FC236}">
                <a16:creationId xmlns:a16="http://schemas.microsoft.com/office/drawing/2014/main" id="{D7FDBACC-4A58-CFAC-5B96-646272E808B1}"/>
              </a:ext>
            </a:extLst>
          </p:cNvPr>
          <p:cNvSpPr>
            <a:spLocks noGrp="1"/>
          </p:cNvSpPr>
          <p:nvPr>
            <p:ph type="dt" sz="half" idx="2"/>
          </p:nvPr>
        </p:nvSpPr>
        <p:spPr/>
        <p:txBody>
          <a:bodyPr/>
          <a:lstStyle/>
          <a:p>
            <a:r>
              <a:rPr lang="en-US"/>
              <a:t>7/15/2025</a:t>
            </a:r>
            <a:endParaRPr lang="en-US" dirty="0"/>
          </a:p>
        </p:txBody>
      </p:sp>
      <p:sp>
        <p:nvSpPr>
          <p:cNvPr id="5" name="Footer Placeholder 4">
            <a:extLst>
              <a:ext uri="{FF2B5EF4-FFF2-40B4-BE49-F238E27FC236}">
                <a16:creationId xmlns:a16="http://schemas.microsoft.com/office/drawing/2014/main" id="{423EC341-8675-8688-0447-A5767DC30C8D}"/>
              </a:ext>
            </a:extLst>
          </p:cNvPr>
          <p:cNvSpPr>
            <a:spLocks noGrp="1"/>
          </p:cNvSpPr>
          <p:nvPr>
            <p:ph type="ftr" sz="quarter" idx="3"/>
          </p:nvPr>
        </p:nvSpPr>
        <p:spPr/>
        <p:txBody>
          <a:bodyPr/>
          <a:lstStyle/>
          <a:p>
            <a:r>
              <a:rPr lang="en-US"/>
              <a:t>2025 NMRA National Convention</a:t>
            </a:r>
            <a:endParaRPr lang="en-US" dirty="0"/>
          </a:p>
        </p:txBody>
      </p:sp>
      <p:sp>
        <p:nvSpPr>
          <p:cNvPr id="13" name="TextBox 12">
            <a:extLst>
              <a:ext uri="{FF2B5EF4-FFF2-40B4-BE49-F238E27FC236}">
                <a16:creationId xmlns:a16="http://schemas.microsoft.com/office/drawing/2014/main" id="{37311E1F-0EBD-1AEC-D58D-14C470B17A74}"/>
              </a:ext>
            </a:extLst>
          </p:cNvPr>
          <p:cNvSpPr txBox="1"/>
          <p:nvPr/>
        </p:nvSpPr>
        <p:spPr>
          <a:xfrm>
            <a:off x="192384" y="1397675"/>
            <a:ext cx="5903616" cy="1815882"/>
          </a:xfrm>
          <a:prstGeom prst="rect">
            <a:avLst/>
          </a:prstGeom>
          <a:noFill/>
          <a:ln>
            <a:solidFill>
              <a:schemeClr val="accent1"/>
            </a:solidFill>
          </a:ln>
        </p:spPr>
        <p:txBody>
          <a:bodyPr wrap="square">
            <a:spAutoFit/>
          </a:bodyPr>
          <a:lstStyle>
            <a:defPPr>
              <a:defRPr lang="en-US"/>
            </a:defPPr>
            <a:lvl1pPr>
              <a:defRPr b="1"/>
            </a:lvl1pPr>
            <a:lvl2pPr marL="742950" lvl="1" indent="-285750">
              <a:buFont typeface="+mj-lt"/>
              <a:buAutoNum type="arabicPeriod"/>
              <a:defRPr b="1"/>
            </a:lvl2pPr>
          </a:lstStyle>
          <a:p>
            <a:r>
              <a:rPr lang="en-US" sz="1600" dirty="0"/>
              <a:t>DC Motor Setup:</a:t>
            </a:r>
          </a:p>
          <a:p>
            <a:r>
              <a:rPr lang="en-US" sz="1600" dirty="0"/>
              <a:t>Connections:</a:t>
            </a:r>
          </a:p>
          <a:p>
            <a:pPr lvl="1"/>
            <a:r>
              <a:rPr lang="en-US" sz="1600" dirty="0"/>
              <a:t>Motor Driver Inputs: Connect to Arduino digital pins.</a:t>
            </a:r>
          </a:p>
          <a:p>
            <a:pPr lvl="1"/>
            <a:r>
              <a:rPr lang="en-US" sz="1600" dirty="0"/>
              <a:t>Motor Outputs: Connect to motor terminals.</a:t>
            </a:r>
          </a:p>
          <a:p>
            <a:pPr lvl="1"/>
            <a:r>
              <a:rPr lang="en-US" sz="1600" dirty="0"/>
              <a:t>Power: Connect external power supply to motor driver.</a:t>
            </a:r>
          </a:p>
        </p:txBody>
      </p:sp>
      <p:sp>
        <p:nvSpPr>
          <p:cNvPr id="15" name="TextBox 14">
            <a:extLst>
              <a:ext uri="{FF2B5EF4-FFF2-40B4-BE49-F238E27FC236}">
                <a16:creationId xmlns:a16="http://schemas.microsoft.com/office/drawing/2014/main" id="{86833BEB-EA14-E97C-2012-6F06551F0304}"/>
              </a:ext>
            </a:extLst>
          </p:cNvPr>
          <p:cNvSpPr txBox="1"/>
          <p:nvPr/>
        </p:nvSpPr>
        <p:spPr>
          <a:xfrm>
            <a:off x="225265" y="3747888"/>
            <a:ext cx="5671504" cy="2308324"/>
          </a:xfrm>
          <a:prstGeom prst="rect">
            <a:avLst/>
          </a:prstGeom>
          <a:noFill/>
          <a:ln>
            <a:solidFill>
              <a:schemeClr val="accent1"/>
            </a:solidFill>
          </a:ln>
        </p:spPr>
        <p:txBody>
          <a:bodyPr wrap="square">
            <a:spAutoFit/>
          </a:bodyPr>
          <a:lstStyle>
            <a:defPPr>
              <a:defRPr lang="en-US"/>
            </a:defPPr>
            <a:lvl1pPr>
              <a:defRPr b="1"/>
            </a:lvl1pPr>
            <a:lvl2pPr marL="742950" lvl="1" indent="-285750">
              <a:buFont typeface="+mj-lt"/>
              <a:buAutoNum type="arabicPeriod"/>
              <a:defRPr b="1"/>
            </a:lvl2pPr>
          </a:lstStyle>
          <a:p>
            <a:r>
              <a:rPr lang="en-US" dirty="0"/>
              <a:t>Motor Driver: (L298N)</a:t>
            </a:r>
          </a:p>
          <a:p>
            <a:r>
              <a:rPr lang="en-US" dirty="0"/>
              <a:t>--------------------</a:t>
            </a:r>
          </a:p>
          <a:p>
            <a:r>
              <a:rPr lang="en-US" dirty="0"/>
              <a:t>IN1: Digital Pin 2 (Arduino)</a:t>
            </a:r>
          </a:p>
          <a:p>
            <a:r>
              <a:rPr lang="en-US" dirty="0"/>
              <a:t>IN2: Digital Pin 3 (Arduino)</a:t>
            </a:r>
          </a:p>
          <a:p>
            <a:r>
              <a:rPr lang="en-US" dirty="0"/>
              <a:t>OUT1: Motor Terminal 1</a:t>
            </a:r>
          </a:p>
          <a:p>
            <a:r>
              <a:rPr lang="en-US" dirty="0"/>
              <a:t>OUT2: Motor Terminal 2</a:t>
            </a:r>
          </a:p>
          <a:p>
            <a:r>
              <a:rPr lang="en-US" dirty="0"/>
              <a:t>+12V: External Power Supply</a:t>
            </a:r>
          </a:p>
          <a:p>
            <a:r>
              <a:rPr lang="en-US" dirty="0"/>
              <a:t>GND: External Power Supply Ground</a:t>
            </a:r>
          </a:p>
        </p:txBody>
      </p:sp>
      <p:sp>
        <p:nvSpPr>
          <p:cNvPr id="17" name="TextBox 16">
            <a:extLst>
              <a:ext uri="{FF2B5EF4-FFF2-40B4-BE49-F238E27FC236}">
                <a16:creationId xmlns:a16="http://schemas.microsoft.com/office/drawing/2014/main" id="{2855D0F7-CEFF-4F17-04DD-D1B36CF5E752}"/>
              </a:ext>
            </a:extLst>
          </p:cNvPr>
          <p:cNvSpPr txBox="1"/>
          <p:nvPr/>
        </p:nvSpPr>
        <p:spPr>
          <a:xfrm>
            <a:off x="6541812" y="1253836"/>
            <a:ext cx="5332286" cy="4708981"/>
          </a:xfrm>
          <a:prstGeom prst="rect">
            <a:avLst/>
          </a:prstGeom>
          <a:noFill/>
          <a:ln>
            <a:solidFill>
              <a:schemeClr val="accent1"/>
            </a:solidFill>
          </a:ln>
        </p:spPr>
        <p:txBody>
          <a:bodyPr wrap="square">
            <a:spAutoFit/>
          </a:bodyPr>
          <a:lstStyle>
            <a:defPPr>
              <a:defRPr lang="en-US"/>
            </a:defPPr>
            <a:lvl1pPr>
              <a:defRPr b="1"/>
            </a:lvl1pPr>
            <a:lvl2pPr marL="742950" lvl="1" indent="-285750">
              <a:buFont typeface="+mj-lt"/>
              <a:buAutoNum type="arabicPeriod"/>
              <a:defRPr b="1"/>
            </a:lvl2pPr>
          </a:lstStyle>
          <a:p>
            <a:r>
              <a:rPr lang="en-US" sz="1200" dirty="0"/>
              <a:t>const int motorPin1 = 2;  // IN1 on L298N</a:t>
            </a:r>
          </a:p>
          <a:p>
            <a:r>
              <a:rPr lang="en-US" sz="1200" dirty="0"/>
              <a:t>const int motorPin2 = 3;  // IN2 on L298N</a:t>
            </a:r>
          </a:p>
          <a:p>
            <a:endParaRPr lang="en-US" sz="1200" dirty="0"/>
          </a:p>
          <a:p>
            <a:r>
              <a:rPr lang="en-US" sz="1200" dirty="0"/>
              <a:t>void setup() {</a:t>
            </a:r>
          </a:p>
          <a:p>
            <a:r>
              <a:rPr lang="en-US" sz="1200" dirty="0"/>
              <a:t>  pinMode(motorPin1, OUTPUT);</a:t>
            </a:r>
          </a:p>
          <a:p>
            <a:r>
              <a:rPr lang="en-US" sz="1200" dirty="0"/>
              <a:t>  pinMode(motorPin2, OUTPUT);</a:t>
            </a:r>
          </a:p>
          <a:p>
            <a:r>
              <a:rPr lang="en-US" sz="1200" dirty="0"/>
              <a:t>}</a:t>
            </a:r>
          </a:p>
          <a:p>
            <a:endParaRPr lang="en-US" sz="1200" dirty="0"/>
          </a:p>
          <a:p>
            <a:r>
              <a:rPr lang="en-US" sz="1200" dirty="0"/>
              <a:t>void loop() {</a:t>
            </a:r>
          </a:p>
          <a:p>
            <a:r>
              <a:rPr lang="en-US" sz="1200" dirty="0"/>
              <a:t>  </a:t>
            </a:r>
            <a:r>
              <a:rPr lang="en-US" sz="1200" dirty="0" err="1"/>
              <a:t>digitalWrite</a:t>
            </a:r>
            <a:r>
              <a:rPr lang="en-US" sz="1200" dirty="0"/>
              <a:t>(motorPin1, HIGH); // Rotate motor forward</a:t>
            </a:r>
          </a:p>
          <a:p>
            <a:r>
              <a:rPr lang="en-US" sz="1200" dirty="0"/>
              <a:t>  </a:t>
            </a:r>
            <a:r>
              <a:rPr lang="en-US" sz="1200" dirty="0" err="1"/>
              <a:t>digitalWrite</a:t>
            </a:r>
            <a:r>
              <a:rPr lang="en-US" sz="1200" dirty="0"/>
              <a:t>(motorPin2, LOW);</a:t>
            </a:r>
          </a:p>
          <a:p>
            <a:r>
              <a:rPr lang="en-US" sz="1200" dirty="0"/>
              <a:t>  delay(2000);                   // Run for 2 seconds</a:t>
            </a:r>
          </a:p>
          <a:p>
            <a:endParaRPr lang="en-US" sz="1200" dirty="0"/>
          </a:p>
          <a:p>
            <a:r>
              <a:rPr lang="en-US" sz="1200" dirty="0"/>
              <a:t>  </a:t>
            </a:r>
            <a:r>
              <a:rPr lang="en-US" sz="1200" dirty="0" err="1"/>
              <a:t>digitalWrite</a:t>
            </a:r>
            <a:r>
              <a:rPr lang="en-US" sz="1200" dirty="0"/>
              <a:t>(motorPin1, LOW);  // Stop motor</a:t>
            </a:r>
          </a:p>
          <a:p>
            <a:r>
              <a:rPr lang="en-US" sz="1200" dirty="0"/>
              <a:t>  </a:t>
            </a:r>
            <a:r>
              <a:rPr lang="en-US" sz="1200" dirty="0" err="1"/>
              <a:t>digitalWrite</a:t>
            </a:r>
            <a:r>
              <a:rPr lang="en-US" sz="1200" dirty="0"/>
              <a:t>(motorPin2, LOW);</a:t>
            </a:r>
          </a:p>
          <a:p>
            <a:r>
              <a:rPr lang="en-US" sz="1200" dirty="0"/>
              <a:t>  delay(1000);                   // Wait for 1 second</a:t>
            </a:r>
          </a:p>
          <a:p>
            <a:endParaRPr lang="en-US" sz="1200" dirty="0"/>
          </a:p>
          <a:p>
            <a:r>
              <a:rPr lang="en-US" sz="1200" dirty="0"/>
              <a:t>  </a:t>
            </a:r>
            <a:r>
              <a:rPr lang="en-US" sz="1200" dirty="0" err="1"/>
              <a:t>digitalWrite</a:t>
            </a:r>
            <a:r>
              <a:rPr lang="en-US" sz="1200" dirty="0"/>
              <a:t>(motorPin1, LOW);  // Rotate motor backward</a:t>
            </a:r>
          </a:p>
          <a:p>
            <a:r>
              <a:rPr lang="en-US" sz="1200" dirty="0"/>
              <a:t>  </a:t>
            </a:r>
            <a:r>
              <a:rPr lang="en-US" sz="1200" dirty="0" err="1"/>
              <a:t>digitalWrite</a:t>
            </a:r>
            <a:r>
              <a:rPr lang="en-US" sz="1200" dirty="0"/>
              <a:t>(motorPin2, HIGH);</a:t>
            </a:r>
          </a:p>
          <a:p>
            <a:r>
              <a:rPr lang="en-US" sz="1200" dirty="0"/>
              <a:t>  delay(2000);                   // Run for 2 seconds</a:t>
            </a:r>
          </a:p>
          <a:p>
            <a:endParaRPr lang="en-US" sz="1200" dirty="0"/>
          </a:p>
          <a:p>
            <a:r>
              <a:rPr lang="en-US" sz="1200" dirty="0"/>
              <a:t>  </a:t>
            </a:r>
            <a:r>
              <a:rPr lang="en-US" sz="1200" dirty="0" err="1"/>
              <a:t>digitalWrite</a:t>
            </a:r>
            <a:r>
              <a:rPr lang="en-US" sz="1200" dirty="0"/>
              <a:t>(motorPin1, LOW);  // Stop motor</a:t>
            </a:r>
          </a:p>
          <a:p>
            <a:r>
              <a:rPr lang="en-US" sz="1200" dirty="0"/>
              <a:t>  </a:t>
            </a:r>
            <a:r>
              <a:rPr lang="en-US" sz="1200" dirty="0" err="1"/>
              <a:t>digitalWrite</a:t>
            </a:r>
            <a:r>
              <a:rPr lang="en-US" sz="1200" dirty="0"/>
              <a:t>(motorPin2, LOW);</a:t>
            </a:r>
          </a:p>
          <a:p>
            <a:r>
              <a:rPr lang="en-US" sz="1200" dirty="0"/>
              <a:t>  delay(1000);                   // Wait for 1 second</a:t>
            </a:r>
          </a:p>
          <a:p>
            <a:r>
              <a:rPr lang="en-US" sz="1200" dirty="0"/>
              <a:t>}</a:t>
            </a:r>
          </a:p>
        </p:txBody>
      </p:sp>
    </p:spTree>
    <p:extLst>
      <p:ext uri="{BB962C8B-B14F-4D97-AF65-F5344CB8AC3E}">
        <p14:creationId xmlns:p14="http://schemas.microsoft.com/office/powerpoint/2010/main" val="327125294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88BB49D-A44A-3F19-3344-13547D74BE2E}"/>
              </a:ext>
            </a:extLst>
          </p:cNvPr>
          <p:cNvSpPr>
            <a:spLocks noGrp="1"/>
          </p:cNvSpPr>
          <p:nvPr>
            <p:ph type="sldNum" sz="quarter" idx="4"/>
          </p:nvPr>
        </p:nvSpPr>
        <p:spPr>
          <a:xfrm>
            <a:off x="192384" y="6264825"/>
            <a:ext cx="811019" cy="503578"/>
          </a:xfrm>
        </p:spPr>
        <p:txBody>
          <a:bodyPr/>
          <a:lstStyle/>
          <a:p>
            <a:fld id="{A66A5F3A-8858-4907-B232-55DBE7BD5DF7}" type="slidenum">
              <a:rPr lang="en-US" smtClean="0"/>
              <a:pPr/>
              <a:t>57</a:t>
            </a:fld>
            <a:endParaRPr lang="en-US" dirty="0"/>
          </a:p>
        </p:txBody>
      </p:sp>
      <p:sp>
        <p:nvSpPr>
          <p:cNvPr id="3" name="Title 1">
            <a:extLst>
              <a:ext uri="{FF2B5EF4-FFF2-40B4-BE49-F238E27FC236}">
                <a16:creationId xmlns:a16="http://schemas.microsoft.com/office/drawing/2014/main" id="{2ED93BDB-6970-1B74-CD5A-066A9B8FF673}"/>
              </a:ext>
            </a:extLst>
          </p:cNvPr>
          <p:cNvSpPr txBox="1">
            <a:spLocks/>
          </p:cNvSpPr>
          <p:nvPr/>
        </p:nvSpPr>
        <p:spPr>
          <a:xfrm>
            <a:off x="225265" y="147317"/>
            <a:ext cx="11741470" cy="931470"/>
          </a:xfrm>
          <a:prstGeom prst="rect">
            <a:avLst/>
          </a:prstGeom>
        </p:spPr>
        <p:txBody>
          <a:bodyPr vert="horz" lIns="91440" tIns="45720" rIns="91440" bIns="45720" rtlCol="0" anchor="t">
            <a:normAutofit fontScale="77500" lnSpcReduction="20000"/>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r>
              <a:rPr lang="en-US" sz="4600" dirty="0"/>
              <a:t>Transformation: automation (cont.)</a:t>
            </a:r>
          </a:p>
          <a:p>
            <a:r>
              <a:rPr lang="en-US" sz="2600" dirty="0"/>
              <a:t>PROMPT: Guide on using servos and motors, provide example code, and suggest creative applications for interactive elements.</a:t>
            </a:r>
          </a:p>
        </p:txBody>
      </p:sp>
      <p:sp>
        <p:nvSpPr>
          <p:cNvPr id="4" name="Date Placeholder 3">
            <a:extLst>
              <a:ext uri="{FF2B5EF4-FFF2-40B4-BE49-F238E27FC236}">
                <a16:creationId xmlns:a16="http://schemas.microsoft.com/office/drawing/2014/main" id="{D7FDBACC-4A58-CFAC-5B96-646272E808B1}"/>
              </a:ext>
            </a:extLst>
          </p:cNvPr>
          <p:cNvSpPr>
            <a:spLocks noGrp="1"/>
          </p:cNvSpPr>
          <p:nvPr>
            <p:ph type="dt" sz="half" idx="2"/>
          </p:nvPr>
        </p:nvSpPr>
        <p:spPr/>
        <p:txBody>
          <a:bodyPr/>
          <a:lstStyle/>
          <a:p>
            <a:r>
              <a:rPr lang="en-US"/>
              <a:t>7/15/2025</a:t>
            </a:r>
            <a:endParaRPr lang="en-US" dirty="0"/>
          </a:p>
        </p:txBody>
      </p:sp>
      <p:sp>
        <p:nvSpPr>
          <p:cNvPr id="5" name="Footer Placeholder 4">
            <a:extLst>
              <a:ext uri="{FF2B5EF4-FFF2-40B4-BE49-F238E27FC236}">
                <a16:creationId xmlns:a16="http://schemas.microsoft.com/office/drawing/2014/main" id="{423EC341-8675-8688-0447-A5767DC30C8D}"/>
              </a:ext>
            </a:extLst>
          </p:cNvPr>
          <p:cNvSpPr>
            <a:spLocks noGrp="1"/>
          </p:cNvSpPr>
          <p:nvPr>
            <p:ph type="ftr" sz="quarter" idx="3"/>
          </p:nvPr>
        </p:nvSpPr>
        <p:spPr/>
        <p:txBody>
          <a:bodyPr/>
          <a:lstStyle/>
          <a:p>
            <a:r>
              <a:rPr lang="en-US"/>
              <a:t>2025 NMRA National Convention</a:t>
            </a:r>
            <a:endParaRPr lang="en-US" dirty="0"/>
          </a:p>
        </p:txBody>
      </p:sp>
      <p:sp>
        <p:nvSpPr>
          <p:cNvPr id="7" name="TextBox 6">
            <a:extLst>
              <a:ext uri="{FF2B5EF4-FFF2-40B4-BE49-F238E27FC236}">
                <a16:creationId xmlns:a16="http://schemas.microsoft.com/office/drawing/2014/main" id="{0A046705-A105-C3BB-FAB2-E490608D26B7}"/>
              </a:ext>
            </a:extLst>
          </p:cNvPr>
          <p:cNvSpPr txBox="1"/>
          <p:nvPr/>
        </p:nvSpPr>
        <p:spPr>
          <a:xfrm>
            <a:off x="6380252" y="1266100"/>
            <a:ext cx="5424755" cy="4093428"/>
          </a:xfrm>
          <a:prstGeom prst="rect">
            <a:avLst/>
          </a:prstGeom>
          <a:noFill/>
          <a:ln>
            <a:solidFill>
              <a:schemeClr val="accent1"/>
            </a:solidFill>
          </a:ln>
        </p:spPr>
        <p:txBody>
          <a:bodyPr wrap="square">
            <a:spAutoFit/>
          </a:bodyPr>
          <a:lstStyle>
            <a:defPPr>
              <a:defRPr lang="en-US"/>
            </a:defPPr>
            <a:lvl1pPr>
              <a:defRPr b="1"/>
            </a:lvl1pPr>
            <a:lvl2pPr marL="742950" lvl="1" indent="-285750">
              <a:buFont typeface="+mj-lt"/>
              <a:buAutoNum type="arabicPeriod"/>
              <a:defRPr b="1"/>
            </a:lvl2pPr>
          </a:lstStyle>
          <a:p>
            <a:r>
              <a:rPr lang="en-US" sz="1600" dirty="0"/>
              <a:t>#include &lt;</a:t>
            </a:r>
            <a:r>
              <a:rPr lang="en-US" sz="1600" dirty="0" err="1"/>
              <a:t>Servo.h</a:t>
            </a:r>
            <a:r>
              <a:rPr lang="en-US" sz="1600" dirty="0"/>
              <a:t>&gt;</a:t>
            </a:r>
          </a:p>
          <a:p>
            <a:endParaRPr lang="en-US" sz="1600" dirty="0"/>
          </a:p>
          <a:p>
            <a:r>
              <a:rPr lang="en-US" sz="1600" dirty="0"/>
              <a:t>Servo </a:t>
            </a:r>
            <a:r>
              <a:rPr lang="en-US" sz="1600" dirty="0" err="1"/>
              <a:t>myServo</a:t>
            </a:r>
            <a:r>
              <a:rPr lang="en-US" sz="1600" dirty="0"/>
              <a:t>;  // Create a servo object</a:t>
            </a:r>
          </a:p>
          <a:p>
            <a:endParaRPr lang="en-US" sz="1600" dirty="0"/>
          </a:p>
          <a:p>
            <a:r>
              <a:rPr lang="en-US" sz="1600" dirty="0"/>
              <a:t>void setup() {</a:t>
            </a:r>
          </a:p>
          <a:p>
            <a:r>
              <a:rPr lang="en-US" sz="1600" dirty="0"/>
              <a:t>  </a:t>
            </a:r>
            <a:r>
              <a:rPr lang="en-US" sz="1600" dirty="0" err="1"/>
              <a:t>myServo.attach</a:t>
            </a:r>
            <a:r>
              <a:rPr lang="en-US" sz="1600" dirty="0"/>
              <a:t>(9);  // Attach servo to pin 9</a:t>
            </a:r>
          </a:p>
          <a:p>
            <a:r>
              <a:rPr lang="en-US" sz="1600" dirty="0"/>
              <a:t>}</a:t>
            </a:r>
          </a:p>
          <a:p>
            <a:endParaRPr lang="en-US" sz="1600" dirty="0"/>
          </a:p>
          <a:p>
            <a:r>
              <a:rPr lang="en-US" sz="1600" dirty="0"/>
              <a:t>void loop() {</a:t>
            </a:r>
          </a:p>
          <a:p>
            <a:r>
              <a:rPr lang="en-US" sz="1600" dirty="0"/>
              <a:t>  </a:t>
            </a:r>
            <a:r>
              <a:rPr lang="en-US" sz="1600" dirty="0" err="1"/>
              <a:t>myServo.write</a:t>
            </a:r>
            <a:r>
              <a:rPr lang="en-US" sz="1600" dirty="0"/>
              <a:t>(0);   // Move servo to 0 degrees</a:t>
            </a:r>
          </a:p>
          <a:p>
            <a:r>
              <a:rPr lang="en-US" sz="1600" dirty="0"/>
              <a:t>  delay(1000);        // Wait for a second</a:t>
            </a:r>
          </a:p>
          <a:p>
            <a:r>
              <a:rPr lang="en-US" sz="1600" dirty="0"/>
              <a:t>  </a:t>
            </a:r>
            <a:r>
              <a:rPr lang="en-US" sz="1600" dirty="0" err="1"/>
              <a:t>myServo.write</a:t>
            </a:r>
            <a:r>
              <a:rPr lang="en-US" sz="1600" dirty="0"/>
              <a:t>(90);  // Move servo to 90 degrees</a:t>
            </a:r>
          </a:p>
          <a:p>
            <a:r>
              <a:rPr lang="en-US" sz="1600" dirty="0"/>
              <a:t>  delay(1000);        // Wait for a second</a:t>
            </a:r>
          </a:p>
          <a:p>
            <a:r>
              <a:rPr lang="en-US" sz="1600" dirty="0"/>
              <a:t>  </a:t>
            </a:r>
            <a:r>
              <a:rPr lang="en-US" sz="1600" dirty="0" err="1"/>
              <a:t>myServo.write</a:t>
            </a:r>
            <a:r>
              <a:rPr lang="en-US" sz="1600" dirty="0"/>
              <a:t>(180); // Move servo to 180 degrees</a:t>
            </a:r>
          </a:p>
          <a:p>
            <a:r>
              <a:rPr lang="en-US" sz="1600" dirty="0"/>
              <a:t>  delay(1000);        // Wait for a second</a:t>
            </a:r>
          </a:p>
          <a:p>
            <a:r>
              <a:rPr lang="en-US" sz="1600" dirty="0"/>
              <a:t>}</a:t>
            </a:r>
          </a:p>
        </p:txBody>
      </p:sp>
      <p:sp>
        <p:nvSpPr>
          <p:cNvPr id="8" name="TextBox 7">
            <a:extLst>
              <a:ext uri="{FF2B5EF4-FFF2-40B4-BE49-F238E27FC236}">
                <a16:creationId xmlns:a16="http://schemas.microsoft.com/office/drawing/2014/main" id="{BDEA1696-44A5-67D2-B25B-592B74EDE05F}"/>
              </a:ext>
            </a:extLst>
          </p:cNvPr>
          <p:cNvSpPr txBox="1"/>
          <p:nvPr/>
        </p:nvSpPr>
        <p:spPr>
          <a:xfrm>
            <a:off x="192384" y="2650026"/>
            <a:ext cx="5797450" cy="1569660"/>
          </a:xfrm>
          <a:prstGeom prst="rect">
            <a:avLst/>
          </a:prstGeom>
          <a:noFill/>
          <a:ln>
            <a:solidFill>
              <a:schemeClr val="accent1"/>
            </a:solidFill>
          </a:ln>
        </p:spPr>
        <p:txBody>
          <a:bodyPr wrap="square">
            <a:spAutoFit/>
          </a:bodyPr>
          <a:lstStyle/>
          <a:p>
            <a:r>
              <a:rPr lang="en-US" sz="1600" b="1" dirty="0"/>
              <a:t>Servo Setup:</a:t>
            </a:r>
            <a:endParaRPr lang="en-US" sz="1600" dirty="0"/>
          </a:p>
          <a:p>
            <a:pPr>
              <a:buFont typeface="+mj-lt"/>
              <a:buAutoNum type="arabicPeriod"/>
            </a:pPr>
            <a:r>
              <a:rPr lang="en-US" sz="1600" b="1" dirty="0"/>
              <a:t>Connections:</a:t>
            </a:r>
            <a:endParaRPr lang="en-US" sz="1600" dirty="0"/>
          </a:p>
          <a:p>
            <a:pPr marL="742950" lvl="1" indent="-285750">
              <a:buFont typeface="+mj-lt"/>
              <a:buAutoNum type="arabicPeriod"/>
            </a:pPr>
            <a:r>
              <a:rPr lang="en-US" sz="1600" b="1" dirty="0"/>
              <a:t>Power (Red):</a:t>
            </a:r>
            <a:r>
              <a:rPr lang="en-US" sz="1600" dirty="0"/>
              <a:t> Connect to 5V on Arduino.</a:t>
            </a:r>
          </a:p>
          <a:p>
            <a:pPr marL="742950" lvl="1" indent="-285750">
              <a:buFont typeface="+mj-lt"/>
              <a:buAutoNum type="arabicPeriod"/>
            </a:pPr>
            <a:r>
              <a:rPr lang="en-US" sz="1600" b="1" dirty="0"/>
              <a:t>Ground (Brown):</a:t>
            </a:r>
            <a:r>
              <a:rPr lang="en-US" sz="1600" dirty="0"/>
              <a:t> Connect to GND on Arduino.</a:t>
            </a:r>
          </a:p>
          <a:p>
            <a:pPr marL="742950" lvl="1" indent="-285750">
              <a:buFont typeface="+mj-lt"/>
              <a:buAutoNum type="arabicPeriod"/>
            </a:pPr>
            <a:r>
              <a:rPr lang="en-US" sz="1600" b="1" dirty="0"/>
              <a:t>Signal (Orange):</a:t>
            </a:r>
            <a:r>
              <a:rPr lang="en-US" sz="1600" dirty="0"/>
              <a:t> Connect to a PWM pin on Arduino (e.g., pin 9).</a:t>
            </a:r>
          </a:p>
        </p:txBody>
      </p:sp>
      <p:sp>
        <p:nvSpPr>
          <p:cNvPr id="10" name="TextBox 9">
            <a:extLst>
              <a:ext uri="{FF2B5EF4-FFF2-40B4-BE49-F238E27FC236}">
                <a16:creationId xmlns:a16="http://schemas.microsoft.com/office/drawing/2014/main" id="{821ECA92-0C4E-6C54-2A54-DF9EED490124}"/>
              </a:ext>
            </a:extLst>
          </p:cNvPr>
          <p:cNvSpPr txBox="1"/>
          <p:nvPr/>
        </p:nvSpPr>
        <p:spPr>
          <a:xfrm>
            <a:off x="139301" y="4487238"/>
            <a:ext cx="3703234" cy="1354217"/>
          </a:xfrm>
          <a:prstGeom prst="rect">
            <a:avLst/>
          </a:prstGeom>
          <a:noFill/>
          <a:ln>
            <a:solidFill>
              <a:schemeClr val="accent1"/>
            </a:solidFill>
          </a:ln>
        </p:spPr>
        <p:txBody>
          <a:bodyPr wrap="square">
            <a:spAutoFit/>
          </a:bodyPr>
          <a:lstStyle>
            <a:defPPr>
              <a:defRPr lang="en-US"/>
            </a:defPPr>
            <a:lvl1pPr>
              <a:defRPr b="1"/>
            </a:lvl1pPr>
            <a:lvl2pPr marL="742950" lvl="1" indent="-285750">
              <a:buFont typeface="+mj-lt"/>
              <a:buAutoNum type="arabicPeriod"/>
              <a:defRPr b="1"/>
            </a:lvl2pPr>
          </a:lstStyle>
          <a:p>
            <a:r>
              <a:rPr lang="en-US" sz="1600" dirty="0"/>
              <a:t>Servo: (SG90)</a:t>
            </a:r>
          </a:p>
          <a:p>
            <a:r>
              <a:rPr lang="en-US" sz="1600" dirty="0"/>
              <a:t>--------------</a:t>
            </a:r>
          </a:p>
          <a:p>
            <a:r>
              <a:rPr lang="en-US" sz="1600" dirty="0"/>
              <a:t>Red wire:    +5V (Arduino)</a:t>
            </a:r>
          </a:p>
          <a:p>
            <a:r>
              <a:rPr lang="en-US" sz="1600" dirty="0"/>
              <a:t>Brown wire:  GND (Arduino)</a:t>
            </a:r>
          </a:p>
          <a:p>
            <a:r>
              <a:rPr lang="en-US" sz="1600" dirty="0"/>
              <a:t>Orange wire: PWM Pin 9 (Arduino)</a:t>
            </a:r>
          </a:p>
        </p:txBody>
      </p:sp>
      <p:sp>
        <p:nvSpPr>
          <p:cNvPr id="14" name="TextBox 13">
            <a:extLst>
              <a:ext uri="{FF2B5EF4-FFF2-40B4-BE49-F238E27FC236}">
                <a16:creationId xmlns:a16="http://schemas.microsoft.com/office/drawing/2014/main" id="{043BC01D-E5BD-119F-4537-321C5736D780}"/>
              </a:ext>
            </a:extLst>
          </p:cNvPr>
          <p:cNvSpPr txBox="1"/>
          <p:nvPr/>
        </p:nvSpPr>
        <p:spPr>
          <a:xfrm>
            <a:off x="225265" y="1206089"/>
            <a:ext cx="5764569" cy="1354217"/>
          </a:xfrm>
          <a:prstGeom prst="rect">
            <a:avLst/>
          </a:prstGeom>
          <a:noFill/>
          <a:ln>
            <a:solidFill>
              <a:schemeClr val="accent1"/>
            </a:solidFill>
          </a:ln>
        </p:spPr>
        <p:txBody>
          <a:bodyPr wrap="square">
            <a:spAutoFit/>
          </a:bodyPr>
          <a:lstStyle>
            <a:defPPr>
              <a:defRPr lang="en-US"/>
            </a:defPPr>
            <a:lvl1pPr>
              <a:defRPr b="1"/>
            </a:lvl1pPr>
            <a:lvl2pPr marL="742950" lvl="1" indent="-285750">
              <a:buFont typeface="+mj-lt"/>
              <a:buAutoNum type="arabicPeriod"/>
              <a:defRPr b="1"/>
            </a:lvl2pPr>
          </a:lstStyle>
          <a:p>
            <a:r>
              <a:rPr lang="en-US" sz="1600" dirty="0"/>
              <a:t>Components Needed:</a:t>
            </a:r>
          </a:p>
          <a:p>
            <a:r>
              <a:rPr lang="en-US" sz="1600" dirty="0"/>
              <a:t>Arduino (e.g., Arduino Uno)</a:t>
            </a:r>
          </a:p>
          <a:p>
            <a:r>
              <a:rPr lang="en-US" sz="1600" dirty="0"/>
              <a:t>5V relay module</a:t>
            </a:r>
          </a:p>
          <a:p>
            <a:r>
              <a:rPr lang="en-US" sz="1600" dirty="0"/>
              <a:t>Jumper wires</a:t>
            </a:r>
          </a:p>
          <a:p>
            <a:r>
              <a:rPr lang="en-US" sz="1600" dirty="0"/>
              <a:t>Breadboard (optional)</a:t>
            </a:r>
          </a:p>
        </p:txBody>
      </p:sp>
    </p:spTree>
    <p:extLst>
      <p:ext uri="{BB962C8B-B14F-4D97-AF65-F5344CB8AC3E}">
        <p14:creationId xmlns:p14="http://schemas.microsoft.com/office/powerpoint/2010/main" val="258489805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88BB49D-A44A-3F19-3344-13547D74BE2E}"/>
              </a:ext>
            </a:extLst>
          </p:cNvPr>
          <p:cNvSpPr>
            <a:spLocks noGrp="1"/>
          </p:cNvSpPr>
          <p:nvPr>
            <p:ph type="sldNum" sz="quarter" idx="4"/>
          </p:nvPr>
        </p:nvSpPr>
        <p:spPr>
          <a:xfrm>
            <a:off x="192384" y="6264825"/>
            <a:ext cx="811019" cy="503578"/>
          </a:xfrm>
        </p:spPr>
        <p:txBody>
          <a:bodyPr/>
          <a:lstStyle/>
          <a:p>
            <a:fld id="{A66A5F3A-8858-4907-B232-55DBE7BD5DF7}" type="slidenum">
              <a:rPr lang="en-US" smtClean="0"/>
              <a:pPr/>
              <a:t>58</a:t>
            </a:fld>
            <a:endParaRPr lang="en-US" dirty="0"/>
          </a:p>
        </p:txBody>
      </p:sp>
      <p:sp>
        <p:nvSpPr>
          <p:cNvPr id="3" name="Title 1">
            <a:extLst>
              <a:ext uri="{FF2B5EF4-FFF2-40B4-BE49-F238E27FC236}">
                <a16:creationId xmlns:a16="http://schemas.microsoft.com/office/drawing/2014/main" id="{2ED93BDB-6970-1B74-CD5A-066A9B8FF673}"/>
              </a:ext>
            </a:extLst>
          </p:cNvPr>
          <p:cNvSpPr txBox="1">
            <a:spLocks/>
          </p:cNvSpPr>
          <p:nvPr/>
        </p:nvSpPr>
        <p:spPr>
          <a:xfrm>
            <a:off x="225265" y="147317"/>
            <a:ext cx="11966735" cy="931470"/>
          </a:xfrm>
          <a:prstGeom prst="rect">
            <a:avLst/>
          </a:prstGeom>
        </p:spPr>
        <p:txBody>
          <a:bodyPr vert="horz" lIns="91440" tIns="45720" rIns="91440" bIns="45720" rtlCol="0" anchor="t">
            <a:normAutofit fontScale="70000" lnSpcReduction="20000"/>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r>
              <a:rPr lang="en-US" sz="4600" dirty="0"/>
              <a:t>ARDUINO Example: Controlling a relay for lighting</a:t>
            </a:r>
          </a:p>
          <a:p>
            <a:r>
              <a:rPr lang="en-US" sz="2600" dirty="0"/>
              <a:t>PROMPT: show me how to control a 5v relay using an arduino, including the code and wiring</a:t>
            </a:r>
          </a:p>
        </p:txBody>
      </p:sp>
      <p:sp>
        <p:nvSpPr>
          <p:cNvPr id="4" name="TextBox 3">
            <a:extLst>
              <a:ext uri="{FF2B5EF4-FFF2-40B4-BE49-F238E27FC236}">
                <a16:creationId xmlns:a16="http://schemas.microsoft.com/office/drawing/2014/main" id="{F57FBC6F-AE27-BA1B-FDD8-DA5B066432BB}"/>
              </a:ext>
            </a:extLst>
          </p:cNvPr>
          <p:cNvSpPr txBox="1"/>
          <p:nvPr/>
        </p:nvSpPr>
        <p:spPr>
          <a:xfrm>
            <a:off x="192385" y="883920"/>
            <a:ext cx="5896767" cy="5078313"/>
          </a:xfrm>
          <a:prstGeom prst="rect">
            <a:avLst/>
          </a:prstGeom>
          <a:noFill/>
          <a:ln>
            <a:solidFill>
              <a:schemeClr val="accent1"/>
            </a:solidFill>
          </a:ln>
        </p:spPr>
        <p:txBody>
          <a:bodyPr wrap="square">
            <a:spAutoFit/>
          </a:bodyPr>
          <a:lstStyle>
            <a:defPPr>
              <a:defRPr lang="en-US"/>
            </a:defPPr>
            <a:lvl1pPr>
              <a:defRPr sz="1600" b="1"/>
            </a:lvl1pPr>
            <a:lvl2pPr marL="742950" lvl="1" indent="-285750">
              <a:buFont typeface="+mj-lt"/>
              <a:buAutoNum type="arabicPeriod"/>
              <a:defRPr b="1"/>
            </a:lvl2pPr>
          </a:lstStyle>
          <a:p>
            <a:r>
              <a:rPr lang="en-US" sz="1400" dirty="0"/>
              <a:t>Certainly! Here is a step-by-step guide on how to control a 5V relay using an Arduino, including the necessary wiring and code.</a:t>
            </a:r>
          </a:p>
          <a:p>
            <a:endParaRPr lang="en-US" sz="1400" dirty="0"/>
          </a:p>
          <a:p>
            <a:r>
              <a:rPr lang="en-US" sz="1400" dirty="0"/>
              <a:t>Components Needed:</a:t>
            </a:r>
          </a:p>
          <a:p>
            <a:r>
              <a:rPr lang="en-US" sz="1400" dirty="0"/>
              <a:t>Arduino (e.g., Arduino Uno)</a:t>
            </a:r>
          </a:p>
          <a:p>
            <a:r>
              <a:rPr lang="en-US" sz="1400" dirty="0"/>
              <a:t>5V relay module</a:t>
            </a:r>
          </a:p>
          <a:p>
            <a:r>
              <a:rPr lang="en-US" sz="1400" dirty="0"/>
              <a:t>Jumper wires</a:t>
            </a:r>
          </a:p>
          <a:p>
            <a:r>
              <a:rPr lang="en-US" sz="1400" dirty="0"/>
              <a:t>Breadboard (optional)</a:t>
            </a:r>
          </a:p>
          <a:p>
            <a:endParaRPr lang="en-US" sz="1400" dirty="0"/>
          </a:p>
          <a:p>
            <a:r>
              <a:rPr lang="en-US" sz="1400" dirty="0"/>
              <a:t>Wiring:</a:t>
            </a:r>
          </a:p>
          <a:p>
            <a:r>
              <a:rPr lang="en-US" sz="1400" dirty="0"/>
              <a:t>Relay Module:</a:t>
            </a:r>
          </a:p>
          <a:p>
            <a:pPr lvl="1"/>
            <a:r>
              <a:rPr lang="en-US" sz="1400" dirty="0"/>
              <a:t>VCC pin of the relay to the 5V pin on the Arduino.</a:t>
            </a:r>
          </a:p>
          <a:p>
            <a:pPr lvl="1"/>
            <a:r>
              <a:rPr lang="en-US" sz="1400" dirty="0"/>
              <a:t>GND pin of the relay to the GND pin on the Arduino.</a:t>
            </a:r>
          </a:p>
          <a:p>
            <a:pPr lvl="1"/>
            <a:r>
              <a:rPr lang="en-US" sz="1400" dirty="0"/>
              <a:t>IN pin of the relay to a digital pin on the Arduino (e.g., pin 7).</a:t>
            </a:r>
          </a:p>
          <a:p>
            <a:r>
              <a:rPr lang="en-US" sz="1400" dirty="0"/>
              <a:t>Load Connection (e.g., a light bulb):</a:t>
            </a:r>
          </a:p>
          <a:p>
            <a:pPr lvl="1"/>
            <a:r>
              <a:rPr lang="en-US" sz="1400" dirty="0"/>
              <a:t>One terminal of the load to the COM (Common) pin of the relay.</a:t>
            </a:r>
          </a:p>
          <a:p>
            <a:pPr lvl="1"/>
            <a:r>
              <a:rPr lang="en-US" sz="1400" dirty="0"/>
              <a:t>The other terminal of the load to the power source (e.g., live wire for AC or positive terminal for DC).</a:t>
            </a:r>
          </a:p>
          <a:p>
            <a:pPr lvl="1"/>
            <a:r>
              <a:rPr lang="en-US" sz="1400" dirty="0"/>
              <a:t>NO (Normally Open) pin of the relay to the neutral wire (for AC) or ground (for DC).</a:t>
            </a:r>
          </a:p>
          <a:p>
            <a:endParaRPr lang="en-US" sz="1400" dirty="0"/>
          </a:p>
        </p:txBody>
      </p:sp>
      <p:sp>
        <p:nvSpPr>
          <p:cNvPr id="5" name="Date Placeholder 4">
            <a:extLst>
              <a:ext uri="{FF2B5EF4-FFF2-40B4-BE49-F238E27FC236}">
                <a16:creationId xmlns:a16="http://schemas.microsoft.com/office/drawing/2014/main" id="{8AA442D3-8C40-32DB-42F0-8FF8EB014CE6}"/>
              </a:ext>
            </a:extLst>
          </p:cNvPr>
          <p:cNvSpPr>
            <a:spLocks noGrp="1"/>
          </p:cNvSpPr>
          <p:nvPr>
            <p:ph type="dt" sz="half" idx="2"/>
          </p:nvPr>
        </p:nvSpPr>
        <p:spPr/>
        <p:txBody>
          <a:bodyPr/>
          <a:lstStyle/>
          <a:p>
            <a:r>
              <a:rPr lang="en-US"/>
              <a:t>7/15/2025</a:t>
            </a:r>
            <a:endParaRPr lang="en-US" dirty="0"/>
          </a:p>
        </p:txBody>
      </p:sp>
      <p:sp>
        <p:nvSpPr>
          <p:cNvPr id="7" name="Footer Placeholder 6">
            <a:extLst>
              <a:ext uri="{FF2B5EF4-FFF2-40B4-BE49-F238E27FC236}">
                <a16:creationId xmlns:a16="http://schemas.microsoft.com/office/drawing/2014/main" id="{393C4DC0-BDF1-F727-00C4-6C5044E7E4B1}"/>
              </a:ext>
            </a:extLst>
          </p:cNvPr>
          <p:cNvSpPr>
            <a:spLocks noGrp="1"/>
          </p:cNvSpPr>
          <p:nvPr>
            <p:ph type="ftr" sz="quarter" idx="3"/>
          </p:nvPr>
        </p:nvSpPr>
        <p:spPr/>
        <p:txBody>
          <a:bodyPr/>
          <a:lstStyle/>
          <a:p>
            <a:r>
              <a:rPr lang="en-US"/>
              <a:t>2025 NMRA National Convention</a:t>
            </a:r>
            <a:endParaRPr lang="en-US" dirty="0"/>
          </a:p>
        </p:txBody>
      </p:sp>
      <p:sp>
        <p:nvSpPr>
          <p:cNvPr id="16" name="TextBox 15">
            <a:extLst>
              <a:ext uri="{FF2B5EF4-FFF2-40B4-BE49-F238E27FC236}">
                <a16:creationId xmlns:a16="http://schemas.microsoft.com/office/drawing/2014/main" id="{8CD349D2-2514-AEF4-8638-132C51B763E4}"/>
              </a:ext>
            </a:extLst>
          </p:cNvPr>
          <p:cNvSpPr txBox="1"/>
          <p:nvPr/>
        </p:nvSpPr>
        <p:spPr>
          <a:xfrm>
            <a:off x="6270377" y="883920"/>
            <a:ext cx="5729238" cy="3785652"/>
          </a:xfrm>
          <a:prstGeom prst="rect">
            <a:avLst/>
          </a:prstGeom>
          <a:noFill/>
          <a:ln>
            <a:solidFill>
              <a:schemeClr val="accent1"/>
            </a:solidFill>
          </a:ln>
        </p:spPr>
        <p:txBody>
          <a:bodyPr wrap="square">
            <a:spAutoFit/>
          </a:bodyPr>
          <a:lstStyle>
            <a:defPPr>
              <a:defRPr lang="en-US"/>
            </a:defPPr>
            <a:lvl1pPr>
              <a:defRPr sz="1600" b="1"/>
            </a:lvl1pPr>
            <a:lvl2pPr marL="742950" lvl="1" indent="-285750">
              <a:buFont typeface="+mj-lt"/>
              <a:buAutoNum type="arabicPeriod"/>
              <a:defRPr b="1"/>
            </a:lvl2pPr>
          </a:lstStyle>
          <a:p>
            <a:r>
              <a:rPr lang="en-US" dirty="0"/>
              <a:t>const int </a:t>
            </a:r>
            <a:r>
              <a:rPr lang="en-US" dirty="0" err="1"/>
              <a:t>relayPin</a:t>
            </a:r>
            <a:r>
              <a:rPr lang="en-US" dirty="0"/>
              <a:t> = 7; // Pin connected to the relay module's IN pin</a:t>
            </a:r>
          </a:p>
          <a:p>
            <a:endParaRPr lang="en-US" dirty="0"/>
          </a:p>
          <a:p>
            <a:r>
              <a:rPr lang="en-US" dirty="0"/>
              <a:t>void setup() {</a:t>
            </a:r>
          </a:p>
          <a:p>
            <a:r>
              <a:rPr lang="en-US" dirty="0"/>
              <a:t>  pinMode(</a:t>
            </a:r>
            <a:r>
              <a:rPr lang="en-US" dirty="0" err="1"/>
              <a:t>relayPin</a:t>
            </a:r>
            <a:r>
              <a:rPr lang="en-US" dirty="0"/>
              <a:t>, OUTPUT); // Set relay pin as an output</a:t>
            </a:r>
          </a:p>
          <a:p>
            <a:r>
              <a:rPr lang="en-US" dirty="0"/>
              <a:t>  </a:t>
            </a:r>
            <a:r>
              <a:rPr lang="en-US" dirty="0" err="1"/>
              <a:t>digitalWrite</a:t>
            </a:r>
            <a:r>
              <a:rPr lang="en-US" dirty="0"/>
              <a:t>(</a:t>
            </a:r>
            <a:r>
              <a:rPr lang="en-US" dirty="0" err="1"/>
              <a:t>relayPin</a:t>
            </a:r>
            <a:r>
              <a:rPr lang="en-US" dirty="0"/>
              <a:t>, LOW); // Initialize relay to be off</a:t>
            </a:r>
          </a:p>
          <a:p>
            <a:r>
              <a:rPr lang="en-US" dirty="0"/>
              <a:t>}</a:t>
            </a:r>
          </a:p>
          <a:p>
            <a:endParaRPr lang="en-US" dirty="0"/>
          </a:p>
          <a:p>
            <a:r>
              <a:rPr lang="en-US" dirty="0"/>
              <a:t>void loop() {</a:t>
            </a:r>
          </a:p>
          <a:p>
            <a:r>
              <a:rPr lang="en-US" dirty="0"/>
              <a:t>  </a:t>
            </a:r>
            <a:r>
              <a:rPr lang="en-US" dirty="0" err="1"/>
              <a:t>digitalWrite</a:t>
            </a:r>
            <a:r>
              <a:rPr lang="en-US" dirty="0"/>
              <a:t>(</a:t>
            </a:r>
            <a:r>
              <a:rPr lang="en-US" dirty="0" err="1"/>
              <a:t>relayPin</a:t>
            </a:r>
            <a:r>
              <a:rPr lang="en-US" dirty="0"/>
              <a:t>, HIGH); // Turn relay on</a:t>
            </a:r>
          </a:p>
          <a:p>
            <a:r>
              <a:rPr lang="en-US" dirty="0"/>
              <a:t>  delay(1000); // Wait for 1 second</a:t>
            </a:r>
          </a:p>
          <a:p>
            <a:r>
              <a:rPr lang="en-US" dirty="0"/>
              <a:t>  </a:t>
            </a:r>
            <a:r>
              <a:rPr lang="en-US" dirty="0" err="1"/>
              <a:t>digitalWrite</a:t>
            </a:r>
            <a:r>
              <a:rPr lang="en-US" dirty="0"/>
              <a:t>(</a:t>
            </a:r>
            <a:r>
              <a:rPr lang="en-US" dirty="0" err="1"/>
              <a:t>relayPin</a:t>
            </a:r>
            <a:r>
              <a:rPr lang="en-US" dirty="0"/>
              <a:t>, LOW); // Turn relay off</a:t>
            </a:r>
          </a:p>
          <a:p>
            <a:r>
              <a:rPr lang="en-US" dirty="0"/>
              <a:t>  delay(1000); // Wait for 1 second</a:t>
            </a:r>
          </a:p>
          <a:p>
            <a:r>
              <a:rPr lang="en-US" dirty="0"/>
              <a:t>}</a:t>
            </a:r>
          </a:p>
        </p:txBody>
      </p:sp>
    </p:spTree>
    <p:extLst>
      <p:ext uri="{BB962C8B-B14F-4D97-AF65-F5344CB8AC3E}">
        <p14:creationId xmlns:p14="http://schemas.microsoft.com/office/powerpoint/2010/main" val="300964676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88BB49D-A44A-3F19-3344-13547D74BE2E}"/>
              </a:ext>
            </a:extLst>
          </p:cNvPr>
          <p:cNvSpPr>
            <a:spLocks noGrp="1"/>
          </p:cNvSpPr>
          <p:nvPr>
            <p:ph type="sldNum" sz="quarter" idx="4"/>
          </p:nvPr>
        </p:nvSpPr>
        <p:spPr>
          <a:xfrm>
            <a:off x="192384" y="6264825"/>
            <a:ext cx="811019" cy="503578"/>
          </a:xfrm>
        </p:spPr>
        <p:txBody>
          <a:bodyPr/>
          <a:lstStyle/>
          <a:p>
            <a:fld id="{A66A5F3A-8858-4907-B232-55DBE7BD5DF7}" type="slidenum">
              <a:rPr lang="en-US" smtClean="0"/>
              <a:pPr/>
              <a:t>59</a:t>
            </a:fld>
            <a:endParaRPr lang="en-US" dirty="0"/>
          </a:p>
        </p:txBody>
      </p:sp>
      <p:sp>
        <p:nvSpPr>
          <p:cNvPr id="3" name="Title 1">
            <a:extLst>
              <a:ext uri="{FF2B5EF4-FFF2-40B4-BE49-F238E27FC236}">
                <a16:creationId xmlns:a16="http://schemas.microsoft.com/office/drawing/2014/main" id="{2ED93BDB-6970-1B74-CD5A-066A9B8FF673}"/>
              </a:ext>
            </a:extLst>
          </p:cNvPr>
          <p:cNvSpPr txBox="1">
            <a:spLocks/>
          </p:cNvSpPr>
          <p:nvPr/>
        </p:nvSpPr>
        <p:spPr>
          <a:xfrm>
            <a:off x="225265" y="147317"/>
            <a:ext cx="9416575" cy="931470"/>
          </a:xfrm>
          <a:prstGeom prst="rect">
            <a:avLst/>
          </a:prstGeom>
        </p:spPr>
        <p:txBody>
          <a:bodyPr vert="horz" lIns="91440" tIns="45720" rIns="91440" bIns="45720" rtlCol="0" anchor="t">
            <a:normAutofit fontScale="92500" lnSpcReduction="20000"/>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r>
              <a:rPr lang="en-US" sz="4600" dirty="0"/>
              <a:t>Collectors: Assistance</a:t>
            </a:r>
          </a:p>
          <a:p>
            <a:r>
              <a:rPr lang="en-US" sz="2600" dirty="0"/>
              <a:t>PROMPT: provide a google sheets template for collectors</a:t>
            </a:r>
          </a:p>
        </p:txBody>
      </p:sp>
      <p:sp>
        <p:nvSpPr>
          <p:cNvPr id="9" name="Rectangle 2">
            <a:extLst>
              <a:ext uri="{FF2B5EF4-FFF2-40B4-BE49-F238E27FC236}">
                <a16:creationId xmlns:a16="http://schemas.microsoft.com/office/drawing/2014/main" id="{969734DF-8F25-FBA2-0D1D-17DD8258E1E1}"/>
              </a:ext>
            </a:extLst>
          </p:cNvPr>
          <p:cNvSpPr>
            <a:spLocks noChangeArrowheads="1"/>
          </p:cNvSpPr>
          <p:nvPr/>
        </p:nvSpPr>
        <p:spPr bwMode="auto">
          <a:xfrm>
            <a:off x="225265" y="1380270"/>
            <a:ext cx="9319427" cy="4339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tx1"/>
                </a:solidFill>
                <a:effectLst/>
                <a:latin typeface="Arial" panose="020B0604020202020204" pitchFamily="34" charset="0"/>
              </a:rPr>
              <a:t>To create this template in Google Sheets, follow these steps:</a:t>
            </a: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sz="1200" b="0" i="0" u="none" strike="noStrike" cap="none" normalizeH="0" baseline="0" dirty="0">
                <a:ln>
                  <a:noFill/>
                </a:ln>
                <a:solidFill>
                  <a:schemeClr val="tx1"/>
                </a:solidFill>
                <a:effectLst/>
                <a:latin typeface="Arial" panose="020B0604020202020204" pitchFamily="34" charset="0"/>
              </a:rPr>
              <a:t>Open Google Sheets.</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en-US" altLang="en-US" sz="1200" b="0" i="0" u="none" strike="noStrike" cap="none" normalizeH="0" baseline="0" dirty="0">
                <a:ln>
                  <a:noFill/>
                </a:ln>
                <a:solidFill>
                  <a:schemeClr val="tx1"/>
                </a:solidFill>
                <a:effectLst/>
                <a:latin typeface="Arial" panose="020B0604020202020204" pitchFamily="34" charset="0"/>
              </a:rPr>
              <a:t>Click on </a:t>
            </a:r>
            <a:r>
              <a:rPr kumimoji="0" lang="en-US" altLang="en-US" sz="1200" b="0" i="0" u="none" strike="noStrike" cap="none" normalizeH="0" baseline="0" dirty="0">
                <a:ln>
                  <a:noFill/>
                </a:ln>
                <a:solidFill>
                  <a:schemeClr val="tx1"/>
                </a:solidFill>
                <a:effectLst/>
                <a:latin typeface="Arial Unicode MS"/>
              </a:rPr>
              <a:t>Blank</a:t>
            </a:r>
            <a:r>
              <a:rPr kumimoji="0" lang="en-US" altLang="en-US" sz="1200" b="0" i="0" u="none" strike="noStrike" cap="none" normalizeH="0" baseline="0" dirty="0">
                <a:ln>
                  <a:noFill/>
                </a:ln>
                <a:solidFill>
                  <a:schemeClr val="tx1"/>
                </a:solidFill>
                <a:effectLst/>
              </a:rPr>
              <a:t> to create a new spreadsheet.</a:t>
            </a:r>
            <a:endParaRPr kumimoji="0" lang="en-US" altLang="en-US" sz="12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0" lang="en-US" altLang="en-US" sz="1200" b="0" i="0" u="none" strike="noStrike" cap="none" normalizeH="0" baseline="0" dirty="0">
                <a:ln>
                  <a:noFill/>
                </a:ln>
                <a:solidFill>
                  <a:schemeClr val="tx1"/>
                </a:solidFill>
                <a:effectLst/>
                <a:latin typeface="Arial" panose="020B0604020202020204" pitchFamily="34" charset="0"/>
              </a:rPr>
              <a:t>Copy the headers and sample data from the table above into the first sheet.</a:t>
            </a: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0" lang="en-US" altLang="en-US" sz="1200" b="0" i="0" u="none" strike="noStrike" cap="none" normalizeH="0" baseline="0" dirty="0">
                <a:ln>
                  <a:noFill/>
                </a:ln>
                <a:solidFill>
                  <a:schemeClr val="tx1"/>
                </a:solidFill>
                <a:effectLst/>
                <a:latin typeface="Arial" panose="020B0604020202020204" pitchFamily="34" charset="0"/>
              </a:rPr>
              <a:t>Adjust column widths and formatting as needed.</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Additional Tips: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1" i="0" u="none" strike="noStrike" cap="none" normalizeH="0" baseline="0" dirty="0">
                <a:ln>
                  <a:noFill/>
                </a:ln>
                <a:solidFill>
                  <a:schemeClr val="tx1"/>
                </a:solidFill>
                <a:effectLst/>
                <a:latin typeface="Arial" panose="020B0604020202020204" pitchFamily="34" charset="0"/>
              </a:rPr>
              <a:t>Item ID</a:t>
            </a:r>
            <a:r>
              <a:rPr kumimoji="0" lang="en-US" altLang="en-US" sz="1200" b="0" i="0" u="none" strike="noStrike" cap="none" normalizeH="0" baseline="0" dirty="0">
                <a:ln>
                  <a:noFill/>
                </a:ln>
                <a:solidFill>
                  <a:schemeClr val="tx1"/>
                </a:solidFill>
                <a:effectLst/>
                <a:latin typeface="Arial" panose="020B0604020202020204" pitchFamily="34" charset="0"/>
              </a:rPr>
              <a:t>: Unique identifier for each item in your collection.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1" i="0" u="none" strike="noStrike" cap="none" normalizeH="0" baseline="0" dirty="0">
                <a:ln>
                  <a:noFill/>
                </a:ln>
                <a:solidFill>
                  <a:schemeClr val="tx1"/>
                </a:solidFill>
                <a:effectLst/>
                <a:latin typeface="Arial" panose="020B0604020202020204" pitchFamily="34" charset="0"/>
              </a:rPr>
              <a:t>Category</a:t>
            </a:r>
            <a:r>
              <a:rPr kumimoji="0" lang="en-US" altLang="en-US" sz="1200" b="0" i="0" u="none" strike="noStrike" cap="none" normalizeH="0" baseline="0" dirty="0">
                <a:ln>
                  <a:noFill/>
                </a:ln>
                <a:solidFill>
                  <a:schemeClr val="tx1"/>
                </a:solidFill>
                <a:effectLst/>
                <a:latin typeface="Arial" panose="020B0604020202020204" pitchFamily="34" charset="0"/>
              </a:rPr>
              <a:t>: Type of item (e.g., Locomotive, Freight Car, Passenger Car).</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1" i="0" u="none" strike="noStrike" cap="none" normalizeH="0" baseline="0" dirty="0">
                <a:ln>
                  <a:noFill/>
                </a:ln>
                <a:solidFill>
                  <a:schemeClr val="tx1"/>
                </a:solidFill>
                <a:effectLst/>
                <a:latin typeface="Arial" panose="020B0604020202020204" pitchFamily="34" charset="0"/>
              </a:rPr>
              <a:t>Manufacturer</a:t>
            </a:r>
            <a:r>
              <a:rPr kumimoji="0" lang="en-US" altLang="en-US" sz="1200" b="0" i="0" u="none" strike="noStrike" cap="none" normalizeH="0" baseline="0" dirty="0">
                <a:ln>
                  <a:noFill/>
                </a:ln>
                <a:solidFill>
                  <a:schemeClr val="tx1"/>
                </a:solidFill>
                <a:effectLst/>
                <a:latin typeface="Arial" panose="020B0604020202020204" pitchFamily="34" charset="0"/>
              </a:rPr>
              <a:t>: Company that made the model.</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1" i="0" u="none" strike="noStrike" cap="none" normalizeH="0" baseline="0" dirty="0">
                <a:ln>
                  <a:noFill/>
                </a:ln>
                <a:solidFill>
                  <a:schemeClr val="tx1"/>
                </a:solidFill>
                <a:effectLst/>
                <a:latin typeface="Arial" panose="020B0604020202020204" pitchFamily="34" charset="0"/>
              </a:rPr>
              <a:t>Model</a:t>
            </a:r>
            <a:r>
              <a:rPr kumimoji="0" lang="en-US" altLang="en-US" sz="1200" b="0" i="0" u="none" strike="noStrike" cap="none" normalizeH="0" baseline="0" dirty="0">
                <a:ln>
                  <a:noFill/>
                </a:ln>
                <a:solidFill>
                  <a:schemeClr val="tx1"/>
                </a:solidFill>
                <a:effectLst/>
                <a:latin typeface="Arial" panose="020B0604020202020204" pitchFamily="34" charset="0"/>
              </a:rPr>
              <a:t>: Specific model name or type.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1" i="0" u="none" strike="noStrike" cap="none" normalizeH="0" baseline="0" dirty="0">
                <a:ln>
                  <a:noFill/>
                </a:ln>
                <a:solidFill>
                  <a:schemeClr val="tx1"/>
                </a:solidFill>
                <a:effectLst/>
                <a:latin typeface="Arial" panose="020B0604020202020204" pitchFamily="34" charset="0"/>
              </a:rPr>
              <a:t>Road Name</a:t>
            </a:r>
            <a:r>
              <a:rPr kumimoji="0" lang="en-US" altLang="en-US" sz="1200" b="0" i="0" u="none" strike="noStrike" cap="none" normalizeH="0" baseline="0" dirty="0">
                <a:ln>
                  <a:noFill/>
                </a:ln>
                <a:solidFill>
                  <a:schemeClr val="tx1"/>
                </a:solidFill>
                <a:effectLst/>
                <a:latin typeface="Arial" panose="020B0604020202020204" pitchFamily="34" charset="0"/>
              </a:rPr>
              <a:t>: Railroad company the model represents.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1" i="0" u="none" strike="noStrike" cap="none" normalizeH="0" baseline="0" dirty="0">
                <a:ln>
                  <a:noFill/>
                </a:ln>
                <a:solidFill>
                  <a:schemeClr val="tx1"/>
                </a:solidFill>
                <a:effectLst/>
                <a:latin typeface="Arial" panose="020B0604020202020204" pitchFamily="34" charset="0"/>
              </a:rPr>
              <a:t>Road Number</a:t>
            </a:r>
            <a:r>
              <a:rPr kumimoji="0" lang="en-US" altLang="en-US" sz="1200" b="0" i="0" u="none" strike="noStrike" cap="none" normalizeH="0" baseline="0" dirty="0">
                <a:ln>
                  <a:noFill/>
                </a:ln>
                <a:solidFill>
                  <a:schemeClr val="tx1"/>
                </a:solidFill>
                <a:effectLst/>
                <a:latin typeface="Arial" panose="020B0604020202020204" pitchFamily="34" charset="0"/>
              </a:rPr>
              <a:t>: Number printed on the model.</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1" i="0" u="none" strike="noStrike" cap="none" normalizeH="0" baseline="0" dirty="0">
                <a:ln>
                  <a:noFill/>
                </a:ln>
                <a:solidFill>
                  <a:schemeClr val="tx1"/>
                </a:solidFill>
                <a:effectLst/>
                <a:latin typeface="Arial" panose="020B0604020202020204" pitchFamily="34" charset="0"/>
              </a:rPr>
              <a:t>Scale</a:t>
            </a:r>
            <a:r>
              <a:rPr kumimoji="0" lang="en-US" altLang="en-US" sz="1200" b="0" i="0" u="none" strike="noStrike" cap="none" normalizeH="0" baseline="0" dirty="0">
                <a:ln>
                  <a:noFill/>
                </a:ln>
                <a:solidFill>
                  <a:schemeClr val="tx1"/>
                </a:solidFill>
                <a:effectLst/>
                <a:latin typeface="Arial" panose="020B0604020202020204" pitchFamily="34" charset="0"/>
              </a:rPr>
              <a:t>: Model scale (e.g., HO, N, O).</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1" i="0" u="none" strike="noStrike" cap="none" normalizeH="0" baseline="0" dirty="0">
                <a:ln>
                  <a:noFill/>
                </a:ln>
                <a:solidFill>
                  <a:schemeClr val="tx1"/>
                </a:solidFill>
                <a:effectLst/>
                <a:latin typeface="Arial" panose="020B0604020202020204" pitchFamily="34" charset="0"/>
              </a:rPr>
              <a:t>Condition</a:t>
            </a:r>
            <a:r>
              <a:rPr kumimoji="0" lang="en-US" altLang="en-US" sz="1200" b="0" i="0" u="none" strike="noStrike" cap="none" normalizeH="0" baseline="0" dirty="0">
                <a:ln>
                  <a:noFill/>
                </a:ln>
                <a:solidFill>
                  <a:schemeClr val="tx1"/>
                </a:solidFill>
                <a:effectLst/>
                <a:latin typeface="Arial" panose="020B0604020202020204" pitchFamily="34" charset="0"/>
              </a:rPr>
              <a:t>: Current condition of the model.</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1" i="0" u="none" strike="noStrike" cap="none" normalizeH="0" baseline="0" dirty="0">
                <a:ln>
                  <a:noFill/>
                </a:ln>
                <a:solidFill>
                  <a:schemeClr val="tx1"/>
                </a:solidFill>
                <a:effectLst/>
                <a:latin typeface="Arial" panose="020B0604020202020204" pitchFamily="34" charset="0"/>
              </a:rPr>
              <a:t>Purchase Date</a:t>
            </a:r>
            <a:r>
              <a:rPr kumimoji="0" lang="en-US" altLang="en-US" sz="1200" b="0" i="0" u="none" strike="noStrike" cap="none" normalizeH="0" baseline="0" dirty="0">
                <a:ln>
                  <a:noFill/>
                </a:ln>
                <a:solidFill>
                  <a:schemeClr val="tx1"/>
                </a:solidFill>
                <a:effectLst/>
                <a:latin typeface="Arial" panose="020B0604020202020204" pitchFamily="34" charset="0"/>
              </a:rPr>
              <a:t>: Date when the model was acquired.</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1" i="0" u="none" strike="noStrike" cap="none" normalizeH="0" baseline="0" dirty="0">
                <a:ln>
                  <a:noFill/>
                </a:ln>
                <a:solidFill>
                  <a:schemeClr val="tx1"/>
                </a:solidFill>
                <a:effectLst/>
                <a:latin typeface="Arial" panose="020B0604020202020204" pitchFamily="34" charset="0"/>
              </a:rPr>
              <a:t>Purchase Price</a:t>
            </a:r>
            <a:r>
              <a:rPr kumimoji="0" lang="en-US" altLang="en-US" sz="1200" b="0" i="0" u="none" strike="noStrike" cap="none" normalizeH="0" baseline="0" dirty="0">
                <a:ln>
                  <a:noFill/>
                </a:ln>
                <a:solidFill>
                  <a:schemeClr val="tx1"/>
                </a:solidFill>
                <a:effectLst/>
                <a:latin typeface="Arial" panose="020B0604020202020204" pitchFamily="34" charset="0"/>
              </a:rPr>
              <a:t>: Amount paid for the model.</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1" i="0" u="none" strike="noStrike" cap="none" normalizeH="0" baseline="0" dirty="0">
                <a:ln>
                  <a:noFill/>
                </a:ln>
                <a:solidFill>
                  <a:schemeClr val="tx1"/>
                </a:solidFill>
                <a:effectLst/>
                <a:latin typeface="Arial" panose="020B0604020202020204" pitchFamily="34" charset="0"/>
              </a:rPr>
              <a:t>Current Value</a:t>
            </a:r>
            <a:r>
              <a:rPr kumimoji="0" lang="en-US" altLang="en-US" sz="1200" b="0" i="0" u="none" strike="noStrike" cap="none" normalizeH="0" baseline="0" dirty="0">
                <a:ln>
                  <a:noFill/>
                </a:ln>
                <a:solidFill>
                  <a:schemeClr val="tx1"/>
                </a:solidFill>
                <a:effectLst/>
                <a:latin typeface="Arial" panose="020B0604020202020204" pitchFamily="34" charset="0"/>
              </a:rPr>
              <a:t>: Estimated current value of the model.</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1" i="0" u="none" strike="noStrike" cap="none" normalizeH="0" baseline="0" dirty="0">
                <a:ln>
                  <a:noFill/>
                </a:ln>
                <a:solidFill>
                  <a:schemeClr val="tx1"/>
                </a:solidFill>
                <a:effectLst/>
                <a:latin typeface="Arial" panose="020B0604020202020204" pitchFamily="34" charset="0"/>
              </a:rPr>
              <a:t>Location</a:t>
            </a:r>
            <a:r>
              <a:rPr kumimoji="0" lang="en-US" altLang="en-US" sz="1200" b="0" i="0" u="none" strike="noStrike" cap="none" normalizeH="0" baseline="0" dirty="0">
                <a:ln>
                  <a:noFill/>
                </a:ln>
                <a:solidFill>
                  <a:schemeClr val="tx1"/>
                </a:solidFill>
                <a:effectLst/>
                <a:latin typeface="Arial" panose="020B0604020202020204" pitchFamily="34" charset="0"/>
              </a:rPr>
              <a:t>: Where the model is stored/displayed.</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1" i="0" u="none" strike="noStrike" cap="none" normalizeH="0" baseline="0" dirty="0">
                <a:ln>
                  <a:noFill/>
                </a:ln>
                <a:solidFill>
                  <a:schemeClr val="tx1"/>
                </a:solidFill>
                <a:effectLst/>
                <a:latin typeface="Arial" panose="020B0604020202020204" pitchFamily="34" charset="0"/>
              </a:rPr>
              <a:t>Notes</a:t>
            </a:r>
            <a:r>
              <a:rPr kumimoji="0" lang="en-US" altLang="en-US" sz="1200" b="0" i="0" u="none" strike="noStrike" cap="none" normalizeH="0" baseline="0" dirty="0">
                <a:ln>
                  <a:noFill/>
                </a:ln>
                <a:solidFill>
                  <a:schemeClr val="tx1"/>
                </a:solidFill>
                <a:effectLst/>
                <a:latin typeface="Arial" panose="020B0604020202020204" pitchFamily="34" charset="0"/>
              </a:rPr>
              <a:t>: Additional information about the model.</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1" i="0" u="none" strike="noStrike" cap="none" normalizeH="0" baseline="0" dirty="0">
                <a:ln>
                  <a:noFill/>
                </a:ln>
                <a:solidFill>
                  <a:schemeClr val="tx1"/>
                </a:solidFill>
                <a:effectLst/>
                <a:latin typeface="Arial" panose="020B0604020202020204" pitchFamily="34" charset="0"/>
              </a:rPr>
              <a:t>Photo</a:t>
            </a:r>
            <a:r>
              <a:rPr kumimoji="0" lang="en-US" altLang="en-US" sz="1200" b="0" i="0" u="none" strike="noStrike" cap="none" normalizeH="0" baseline="0" dirty="0">
                <a:ln>
                  <a:noFill/>
                </a:ln>
                <a:solidFill>
                  <a:schemeClr val="tx1"/>
                </a:solidFill>
                <a:effectLst/>
                <a:latin typeface="Arial" panose="020B0604020202020204" pitchFamily="34" charset="0"/>
              </a:rPr>
              <a:t>: Link to a photo of the model (you can upload photos to Google Drive or another service and include the link here).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tx1"/>
                </a:solidFill>
                <a:effectLst/>
                <a:latin typeface="Arial" panose="020B0604020202020204" pitchFamily="34" charset="0"/>
              </a:rPr>
              <a:t>You can expand this template by adding more columns for other details you want to track, such as maintenance records, custom modifications, or historical significance.</a:t>
            </a:r>
          </a:p>
        </p:txBody>
      </p:sp>
      <p:sp>
        <p:nvSpPr>
          <p:cNvPr id="4" name="Date Placeholder 3">
            <a:extLst>
              <a:ext uri="{FF2B5EF4-FFF2-40B4-BE49-F238E27FC236}">
                <a16:creationId xmlns:a16="http://schemas.microsoft.com/office/drawing/2014/main" id="{621E2FD9-046A-925D-E4A1-A523022DBC37}"/>
              </a:ext>
            </a:extLst>
          </p:cNvPr>
          <p:cNvSpPr>
            <a:spLocks noGrp="1"/>
          </p:cNvSpPr>
          <p:nvPr>
            <p:ph type="dt" sz="half" idx="2"/>
          </p:nvPr>
        </p:nvSpPr>
        <p:spPr/>
        <p:txBody>
          <a:bodyPr/>
          <a:lstStyle/>
          <a:p>
            <a:r>
              <a:rPr lang="en-US"/>
              <a:t>7/15/2025</a:t>
            </a:r>
            <a:endParaRPr lang="en-US" dirty="0"/>
          </a:p>
        </p:txBody>
      </p:sp>
      <p:sp>
        <p:nvSpPr>
          <p:cNvPr id="5" name="Footer Placeholder 4">
            <a:extLst>
              <a:ext uri="{FF2B5EF4-FFF2-40B4-BE49-F238E27FC236}">
                <a16:creationId xmlns:a16="http://schemas.microsoft.com/office/drawing/2014/main" id="{B86DA839-0C53-312A-F1A6-F89BB9B49087}"/>
              </a:ext>
            </a:extLst>
          </p:cNvPr>
          <p:cNvSpPr>
            <a:spLocks noGrp="1"/>
          </p:cNvSpPr>
          <p:nvPr>
            <p:ph type="ftr" sz="quarter" idx="3"/>
          </p:nvPr>
        </p:nvSpPr>
        <p:spPr/>
        <p:txBody>
          <a:bodyPr/>
          <a:lstStyle/>
          <a:p>
            <a:r>
              <a:rPr lang="en-US"/>
              <a:t>2025 NMRA National Convention</a:t>
            </a:r>
            <a:endParaRPr lang="en-US" dirty="0"/>
          </a:p>
        </p:txBody>
      </p:sp>
    </p:spTree>
    <p:extLst>
      <p:ext uri="{BB962C8B-B14F-4D97-AF65-F5344CB8AC3E}">
        <p14:creationId xmlns:p14="http://schemas.microsoft.com/office/powerpoint/2010/main" val="26111327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4DD9728-9231-749A-5E9E-A94BBF713F16}"/>
              </a:ext>
            </a:extLst>
          </p:cNvPr>
          <p:cNvSpPr>
            <a:spLocks noGrp="1"/>
          </p:cNvSpPr>
          <p:nvPr>
            <p:ph type="title"/>
          </p:nvPr>
        </p:nvSpPr>
        <p:spPr>
          <a:xfrm>
            <a:off x="3928080" y="2623794"/>
            <a:ext cx="2863246" cy="1049235"/>
          </a:xfrm>
        </p:spPr>
        <p:txBody>
          <a:bodyPr/>
          <a:lstStyle/>
          <a:p>
            <a:r>
              <a:rPr lang="en-US" dirty="0"/>
              <a:t>ChatGPT</a:t>
            </a:r>
          </a:p>
        </p:txBody>
      </p:sp>
      <p:sp>
        <p:nvSpPr>
          <p:cNvPr id="2" name="Date Placeholder 1">
            <a:extLst>
              <a:ext uri="{FF2B5EF4-FFF2-40B4-BE49-F238E27FC236}">
                <a16:creationId xmlns:a16="http://schemas.microsoft.com/office/drawing/2014/main" id="{51CADD65-064A-BFFE-6E46-09A91E4A8512}"/>
              </a:ext>
            </a:extLst>
          </p:cNvPr>
          <p:cNvSpPr>
            <a:spLocks noGrp="1"/>
          </p:cNvSpPr>
          <p:nvPr>
            <p:ph type="dt" sz="half" idx="2"/>
          </p:nvPr>
        </p:nvSpPr>
        <p:spPr/>
        <p:txBody>
          <a:bodyPr/>
          <a:lstStyle/>
          <a:p>
            <a:r>
              <a:rPr lang="en-US"/>
              <a:t>7/15/2025</a:t>
            </a:r>
            <a:endParaRPr lang="en-US" dirty="0"/>
          </a:p>
        </p:txBody>
      </p:sp>
      <p:sp>
        <p:nvSpPr>
          <p:cNvPr id="3" name="Footer Placeholder 2">
            <a:extLst>
              <a:ext uri="{FF2B5EF4-FFF2-40B4-BE49-F238E27FC236}">
                <a16:creationId xmlns:a16="http://schemas.microsoft.com/office/drawing/2014/main" id="{72A3632E-20F3-4159-CE85-E510AA33B960}"/>
              </a:ext>
            </a:extLst>
          </p:cNvPr>
          <p:cNvSpPr>
            <a:spLocks noGrp="1"/>
          </p:cNvSpPr>
          <p:nvPr>
            <p:ph type="ftr" sz="quarter" idx="3"/>
          </p:nvPr>
        </p:nvSpPr>
        <p:spPr/>
        <p:txBody>
          <a:bodyPr/>
          <a:lstStyle/>
          <a:p>
            <a:r>
              <a:rPr lang="en-US" sz="2000" b="1" i="0" kern="1200" baseline="0">
                <a:solidFill>
                  <a:schemeClr val="bg1">
                    <a:lumMod val="95000"/>
                  </a:schemeClr>
                </a:solidFill>
                <a:effectLst/>
                <a:latin typeface="+mn-lt"/>
                <a:ea typeface="+mn-ea"/>
                <a:cs typeface="+mn-cs"/>
              </a:rPr>
              <a:t>2025 NMRA National Convention</a:t>
            </a:r>
            <a:endParaRPr lang="en-US" dirty="0"/>
          </a:p>
        </p:txBody>
      </p:sp>
      <p:sp>
        <p:nvSpPr>
          <p:cNvPr id="4" name="Slide Number Placeholder 3">
            <a:extLst>
              <a:ext uri="{FF2B5EF4-FFF2-40B4-BE49-F238E27FC236}">
                <a16:creationId xmlns:a16="http://schemas.microsoft.com/office/drawing/2014/main" id="{319C2859-4729-746C-A8DD-C4AD449B7973}"/>
              </a:ext>
            </a:extLst>
          </p:cNvPr>
          <p:cNvSpPr>
            <a:spLocks noGrp="1"/>
          </p:cNvSpPr>
          <p:nvPr>
            <p:ph type="sldNum" sz="quarter" idx="4"/>
          </p:nvPr>
        </p:nvSpPr>
        <p:spPr/>
        <p:txBody>
          <a:bodyPr/>
          <a:lstStyle/>
          <a:p>
            <a:pPr algn="r"/>
            <a:fld id="{A66A5F3A-8858-4907-B232-55DBE7BD5DF7}" type="slidenum">
              <a:rPr lang="en-US" smtClean="0"/>
              <a:pPr algn="r"/>
              <a:t>6</a:t>
            </a:fld>
            <a:endParaRPr lang="en-US"/>
          </a:p>
        </p:txBody>
      </p:sp>
    </p:spTree>
    <p:extLst>
      <p:ext uri="{BB962C8B-B14F-4D97-AF65-F5344CB8AC3E}">
        <p14:creationId xmlns:p14="http://schemas.microsoft.com/office/powerpoint/2010/main" val="60578171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88BB49D-A44A-3F19-3344-13547D74BE2E}"/>
              </a:ext>
            </a:extLst>
          </p:cNvPr>
          <p:cNvSpPr>
            <a:spLocks noGrp="1"/>
          </p:cNvSpPr>
          <p:nvPr>
            <p:ph type="sldNum" sz="quarter" idx="4"/>
          </p:nvPr>
        </p:nvSpPr>
        <p:spPr>
          <a:xfrm>
            <a:off x="192384" y="6264825"/>
            <a:ext cx="811019" cy="503578"/>
          </a:xfrm>
        </p:spPr>
        <p:txBody>
          <a:bodyPr/>
          <a:lstStyle/>
          <a:p>
            <a:fld id="{A66A5F3A-8858-4907-B232-55DBE7BD5DF7}" type="slidenum">
              <a:rPr lang="en-US" smtClean="0"/>
              <a:pPr/>
              <a:t>60</a:t>
            </a:fld>
            <a:endParaRPr lang="en-US" dirty="0"/>
          </a:p>
        </p:txBody>
      </p:sp>
      <p:sp>
        <p:nvSpPr>
          <p:cNvPr id="3" name="Title 1">
            <a:extLst>
              <a:ext uri="{FF2B5EF4-FFF2-40B4-BE49-F238E27FC236}">
                <a16:creationId xmlns:a16="http://schemas.microsoft.com/office/drawing/2014/main" id="{2ED93BDB-6970-1B74-CD5A-066A9B8FF673}"/>
              </a:ext>
            </a:extLst>
          </p:cNvPr>
          <p:cNvSpPr txBox="1">
            <a:spLocks/>
          </p:cNvSpPr>
          <p:nvPr/>
        </p:nvSpPr>
        <p:spPr>
          <a:xfrm>
            <a:off x="225265" y="147317"/>
            <a:ext cx="9416575" cy="931470"/>
          </a:xfrm>
          <a:prstGeom prst="rect">
            <a:avLst/>
          </a:prstGeom>
        </p:spPr>
        <p:txBody>
          <a:bodyPr vert="horz" lIns="91440" tIns="45720" rIns="91440" bIns="45720" rtlCol="0" anchor="t">
            <a:normAutofit fontScale="85000" lnSpcReduction="10000"/>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r>
              <a:rPr lang="en-US" sz="4600" dirty="0"/>
              <a:t>exhibitors: Assistance</a:t>
            </a:r>
          </a:p>
          <a:p>
            <a:r>
              <a:rPr lang="en-US" sz="2600" dirty="0"/>
              <a:t>PROMPT: suggestions on exhibiting a club layout at a show</a:t>
            </a:r>
          </a:p>
        </p:txBody>
      </p:sp>
      <p:sp>
        <p:nvSpPr>
          <p:cNvPr id="9" name="Rectangle 2">
            <a:extLst>
              <a:ext uri="{FF2B5EF4-FFF2-40B4-BE49-F238E27FC236}">
                <a16:creationId xmlns:a16="http://schemas.microsoft.com/office/drawing/2014/main" id="{969734DF-8F25-FBA2-0D1D-17DD8258E1E1}"/>
              </a:ext>
            </a:extLst>
          </p:cNvPr>
          <p:cNvSpPr>
            <a:spLocks noChangeArrowheads="1"/>
          </p:cNvSpPr>
          <p:nvPr/>
        </p:nvSpPr>
        <p:spPr bwMode="auto">
          <a:xfrm>
            <a:off x="225265" y="1103272"/>
            <a:ext cx="5738655" cy="4893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sz="1200" dirty="0"/>
              <a:t>Exhibiting a model railroad club layout at a show requires careful planning and attention to detail to ensure that it is both impressive and enjoyable for the attendees. Here are some suggestions to help you successfully exhibit your club layout:</a:t>
            </a:r>
          </a:p>
          <a:p>
            <a:r>
              <a:rPr lang="en-US" sz="1200" b="1" dirty="0"/>
              <a:t>1. Planning and Preparation</a:t>
            </a:r>
          </a:p>
          <a:p>
            <a:pPr>
              <a:buFont typeface="Arial" panose="020B0604020202020204" pitchFamily="34" charset="0"/>
              <a:buChar char="•"/>
            </a:pPr>
            <a:r>
              <a:rPr lang="en-US" sz="1200" b="1" dirty="0"/>
              <a:t>Layout Design:</a:t>
            </a:r>
            <a:r>
              <a:rPr lang="en-US" sz="1200" dirty="0"/>
              <a:t> Ensure your layout is modular for easy transport and assembly. Use a tried-and-tested design that highlights key features and scenic elements.</a:t>
            </a:r>
          </a:p>
          <a:p>
            <a:pPr>
              <a:buFont typeface="Arial" panose="020B0604020202020204" pitchFamily="34" charset="0"/>
              <a:buChar char="•"/>
            </a:pPr>
            <a:r>
              <a:rPr lang="en-US" sz="1200" b="1" dirty="0"/>
              <a:t>Theme and Story:</a:t>
            </a:r>
            <a:r>
              <a:rPr lang="en-US" sz="1200" dirty="0"/>
              <a:t> Develop a theme or narrative for your layout to engage visitors. It could be based on a specific historical period, location, or type of railroad operation.</a:t>
            </a:r>
          </a:p>
          <a:p>
            <a:pPr>
              <a:buFont typeface="Arial" panose="020B0604020202020204" pitchFamily="34" charset="0"/>
              <a:buChar char="•"/>
            </a:pPr>
            <a:r>
              <a:rPr lang="en-US" sz="1200" b="1" dirty="0"/>
              <a:t>Documentation:</a:t>
            </a:r>
            <a:r>
              <a:rPr lang="en-US" sz="1200" dirty="0"/>
              <a:t> Prepare detailed documentation, including track plans, a list of features, and a brief history or description of the layout for display.</a:t>
            </a:r>
          </a:p>
          <a:p>
            <a:r>
              <a:rPr lang="en-US" sz="1200" b="1" dirty="0"/>
              <a:t>2. Logistics</a:t>
            </a:r>
          </a:p>
          <a:p>
            <a:pPr>
              <a:buFont typeface="Arial" panose="020B0604020202020204" pitchFamily="34" charset="0"/>
              <a:buChar char="•"/>
            </a:pPr>
            <a:r>
              <a:rPr lang="en-US" sz="1200" b="1" dirty="0"/>
              <a:t>Transportation:</a:t>
            </a:r>
            <a:r>
              <a:rPr lang="en-US" sz="1200" dirty="0"/>
              <a:t> Arrange for safe and secure transportation of the layout modules. Use padded cases or custom crates to protect delicate parts.</a:t>
            </a:r>
          </a:p>
          <a:p>
            <a:pPr>
              <a:buFont typeface="Arial" panose="020B0604020202020204" pitchFamily="34" charset="0"/>
              <a:buChar char="•"/>
            </a:pPr>
            <a:r>
              <a:rPr lang="en-US" sz="1200" b="1" dirty="0"/>
              <a:t>Setup and Teardown:</a:t>
            </a:r>
            <a:r>
              <a:rPr lang="en-US" sz="1200" dirty="0"/>
              <a:t> Allocate sufficient time and personnel for setting up and dismantling the layout. Create a checklist to ensure all components and tools are brought to the show.</a:t>
            </a:r>
          </a:p>
          <a:p>
            <a:pPr>
              <a:buFont typeface="Arial" panose="020B0604020202020204" pitchFamily="34" charset="0"/>
              <a:buChar char="•"/>
            </a:pPr>
            <a:r>
              <a:rPr lang="en-US" sz="1200" b="1" dirty="0"/>
              <a:t>Power Supply:</a:t>
            </a:r>
            <a:r>
              <a:rPr lang="en-US" sz="1200" dirty="0"/>
              <a:t> Ensure you have adequate power supplies and backup options. Test the electrical system thoroughly before the show.</a:t>
            </a:r>
          </a:p>
          <a:p>
            <a:r>
              <a:rPr lang="en-US" sz="1200" b="1" dirty="0"/>
              <a:t>3. Presentation</a:t>
            </a:r>
          </a:p>
          <a:p>
            <a:pPr>
              <a:buFont typeface="Arial" panose="020B0604020202020204" pitchFamily="34" charset="0"/>
              <a:buChar char="•"/>
            </a:pPr>
            <a:r>
              <a:rPr lang="en-US" sz="1200" b="1" dirty="0"/>
              <a:t>Backdrop and Lighting:</a:t>
            </a:r>
            <a:r>
              <a:rPr lang="en-US" sz="1200" dirty="0"/>
              <a:t> Use a professional backdrop to enhance the visual appeal. Set up proper lighting to highlight key areas and create an immersive experience.</a:t>
            </a:r>
          </a:p>
          <a:p>
            <a:pPr>
              <a:buFont typeface="Arial" panose="020B0604020202020204" pitchFamily="34" charset="0"/>
              <a:buChar char="•"/>
            </a:pPr>
            <a:r>
              <a:rPr lang="en-US" sz="1200" b="1" dirty="0"/>
              <a:t>Signage:</a:t>
            </a:r>
            <a:r>
              <a:rPr lang="en-US" sz="1200" dirty="0"/>
              <a:t> Clearly label different sections of the layout and provide informative signs about features and operations. Use large, readable fonts and high-quality prints.</a:t>
            </a:r>
          </a:p>
          <a:p>
            <a:pPr>
              <a:buFont typeface="Arial" panose="020B0604020202020204" pitchFamily="34" charset="0"/>
              <a:buChar char="•"/>
            </a:pPr>
            <a:r>
              <a:rPr lang="en-US" sz="1200" b="1" dirty="0"/>
              <a:t>Interactivity:</a:t>
            </a:r>
            <a:r>
              <a:rPr lang="en-US" sz="1200" dirty="0"/>
              <a:t> Include interactive elements like buttons for sound effects or train controls to engage visitors, especially children.</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0" i="0" u="none" strike="noStrike" cap="none" normalizeH="0" baseline="0" dirty="0">
              <a:ln>
                <a:noFill/>
              </a:ln>
              <a:solidFill>
                <a:schemeClr val="tx1"/>
              </a:solidFill>
              <a:effectLst/>
              <a:latin typeface="Arial" panose="020B0604020202020204" pitchFamily="34" charset="0"/>
            </a:endParaRPr>
          </a:p>
        </p:txBody>
      </p:sp>
      <p:sp>
        <p:nvSpPr>
          <p:cNvPr id="4" name="TextBox 3">
            <a:extLst>
              <a:ext uri="{FF2B5EF4-FFF2-40B4-BE49-F238E27FC236}">
                <a16:creationId xmlns:a16="http://schemas.microsoft.com/office/drawing/2014/main" id="{A1BAE3DD-9ED6-5BD1-D8D5-797365B3329D}"/>
              </a:ext>
            </a:extLst>
          </p:cNvPr>
          <p:cNvSpPr txBox="1"/>
          <p:nvPr/>
        </p:nvSpPr>
        <p:spPr>
          <a:xfrm>
            <a:off x="6228082" y="944880"/>
            <a:ext cx="5608320" cy="5447645"/>
          </a:xfrm>
          <a:prstGeom prst="rect">
            <a:avLst/>
          </a:prstGeom>
          <a:noFill/>
        </p:spPr>
        <p:txBody>
          <a:bodyPr wrap="square" rtlCol="0">
            <a:spAutoFit/>
          </a:bodyPr>
          <a:lstStyle/>
          <a:p>
            <a:r>
              <a:rPr lang="en-US" sz="1200" b="1" dirty="0"/>
              <a:t>Staffing</a:t>
            </a:r>
          </a:p>
          <a:p>
            <a:pPr>
              <a:buFont typeface="Arial" panose="020B0604020202020204" pitchFamily="34" charset="0"/>
              <a:buChar char="•"/>
            </a:pPr>
            <a:r>
              <a:rPr lang="en-US" sz="1200" b="1" dirty="0"/>
              <a:t>Knowledgeable Members:</a:t>
            </a:r>
            <a:r>
              <a:rPr lang="en-US" sz="1200" dirty="0"/>
              <a:t> Ensure club members are available to answer questions, provide demonstrations, and share insights about the layout and the hobby.</a:t>
            </a:r>
          </a:p>
          <a:p>
            <a:pPr>
              <a:buFont typeface="Arial" panose="020B0604020202020204" pitchFamily="34" charset="0"/>
              <a:buChar char="•"/>
            </a:pPr>
            <a:r>
              <a:rPr lang="en-US" sz="1200" b="1" dirty="0"/>
              <a:t>Rotating Shifts:</a:t>
            </a:r>
            <a:r>
              <a:rPr lang="en-US" sz="1200" dirty="0"/>
              <a:t> Organize shifts for club members to ensure that the booth is always staffed while allowing everyone to enjoy the show.</a:t>
            </a:r>
          </a:p>
          <a:p>
            <a:r>
              <a:rPr lang="en-US" sz="1200" b="1" dirty="0"/>
              <a:t>5. Engagement</a:t>
            </a:r>
          </a:p>
          <a:p>
            <a:pPr>
              <a:buFont typeface="Arial" panose="020B0604020202020204" pitchFamily="34" charset="0"/>
              <a:buChar char="•"/>
            </a:pPr>
            <a:r>
              <a:rPr lang="en-US" sz="1200" b="1" dirty="0"/>
              <a:t>Promotional Material:</a:t>
            </a:r>
            <a:r>
              <a:rPr lang="en-US" sz="1200" dirty="0"/>
              <a:t> Distribute flyers or brochures about your club, including information on how to join, meeting times, and upcoming events.</a:t>
            </a:r>
          </a:p>
          <a:p>
            <a:pPr>
              <a:buFont typeface="Arial" panose="020B0604020202020204" pitchFamily="34" charset="0"/>
              <a:buChar char="•"/>
            </a:pPr>
            <a:r>
              <a:rPr lang="en-US" sz="1200" b="1" dirty="0"/>
              <a:t>Live Demonstrations:</a:t>
            </a:r>
            <a:r>
              <a:rPr lang="en-US" sz="1200" dirty="0"/>
              <a:t> Schedule regular demonstrations or operating sessions to show different aspects of the layout, such as switching operations or realistic train running.</a:t>
            </a:r>
          </a:p>
          <a:p>
            <a:pPr>
              <a:buFont typeface="Arial" panose="020B0604020202020204" pitchFamily="34" charset="0"/>
              <a:buChar char="•"/>
            </a:pPr>
            <a:r>
              <a:rPr lang="en-US" sz="1200" b="1" dirty="0"/>
              <a:t>Q&amp;A Sessions:</a:t>
            </a:r>
            <a:r>
              <a:rPr lang="en-US" sz="1200" dirty="0"/>
              <a:t> Host short Q&amp;A sessions where visitors can ask questions about the layout, techniques used, and the hobby in general.</a:t>
            </a:r>
          </a:p>
          <a:p>
            <a:r>
              <a:rPr lang="en-US" sz="1200" b="1" dirty="0"/>
              <a:t>6. Maintenance</a:t>
            </a:r>
          </a:p>
          <a:p>
            <a:pPr>
              <a:buFont typeface="Arial" panose="020B0604020202020204" pitchFamily="34" charset="0"/>
              <a:buChar char="•"/>
            </a:pPr>
            <a:r>
              <a:rPr lang="en-US" sz="1200" b="1" dirty="0"/>
              <a:t>On-site Repairs:</a:t>
            </a:r>
            <a:r>
              <a:rPr lang="en-US" sz="1200" dirty="0"/>
              <a:t> Bring a toolkit and spare parts for any on-the-spot repairs or adjustments that may be needed.</a:t>
            </a:r>
          </a:p>
          <a:p>
            <a:pPr>
              <a:buFont typeface="Arial" panose="020B0604020202020204" pitchFamily="34" charset="0"/>
              <a:buChar char="•"/>
            </a:pPr>
            <a:r>
              <a:rPr lang="en-US" sz="1200" b="1" dirty="0"/>
              <a:t>Cleanliness:</a:t>
            </a:r>
            <a:r>
              <a:rPr lang="en-US" sz="1200" dirty="0"/>
              <a:t> Keep the layout clean and tidy throughout the show. Regularly dust and inspect the tracks and scenery.</a:t>
            </a:r>
          </a:p>
          <a:p>
            <a:r>
              <a:rPr lang="en-US" sz="1200" b="1" dirty="0"/>
              <a:t>7. Promotion and Coverage</a:t>
            </a:r>
          </a:p>
          <a:p>
            <a:pPr>
              <a:buFont typeface="Arial" panose="020B0604020202020204" pitchFamily="34" charset="0"/>
              <a:buChar char="•"/>
            </a:pPr>
            <a:r>
              <a:rPr lang="en-US" sz="1200" b="1" dirty="0"/>
              <a:t>Social Media:</a:t>
            </a:r>
            <a:r>
              <a:rPr lang="en-US" sz="1200" dirty="0"/>
              <a:t> Promote your exhibit on social media platforms before and during the show. Share photos and live updates to attract more visitors.</a:t>
            </a:r>
          </a:p>
          <a:p>
            <a:pPr>
              <a:buFont typeface="Arial" panose="020B0604020202020204" pitchFamily="34" charset="0"/>
              <a:buChar char="•"/>
            </a:pPr>
            <a:r>
              <a:rPr lang="en-US" sz="1200" b="1" dirty="0"/>
              <a:t>Media Coverage:</a:t>
            </a:r>
            <a:r>
              <a:rPr lang="en-US" sz="1200" dirty="0"/>
              <a:t> Invite local media to cover the exhibit. Provide them with press releases and high-quality images of your layout.</a:t>
            </a:r>
          </a:p>
          <a:p>
            <a:r>
              <a:rPr lang="en-US" sz="1200" b="1" dirty="0"/>
              <a:t>8. Follow-Up</a:t>
            </a:r>
          </a:p>
          <a:p>
            <a:pPr>
              <a:buFont typeface="Arial" panose="020B0604020202020204" pitchFamily="34" charset="0"/>
              <a:buChar char="•"/>
            </a:pPr>
            <a:r>
              <a:rPr lang="en-US" sz="1200" b="1" dirty="0"/>
              <a:t>Feedback:</a:t>
            </a:r>
            <a:r>
              <a:rPr lang="en-US" sz="1200" dirty="0"/>
              <a:t> Collect feedback from visitors to understand what they enjoyed and what could be improved. Use this information to enhance future exhibits.</a:t>
            </a:r>
          </a:p>
          <a:p>
            <a:pPr>
              <a:buFont typeface="Arial" panose="020B0604020202020204" pitchFamily="34" charset="0"/>
              <a:buChar char="•"/>
            </a:pPr>
            <a:r>
              <a:rPr lang="en-US" sz="1200" b="1" dirty="0"/>
              <a:t>Thank You Notes:</a:t>
            </a:r>
            <a:r>
              <a:rPr lang="en-US" sz="1200" dirty="0"/>
              <a:t> Send thank-you notes or emails to show organizers and volunteers who helped make the exhibition a success.</a:t>
            </a:r>
          </a:p>
          <a:p>
            <a:endParaRPr lang="en-US" sz="1200" dirty="0"/>
          </a:p>
        </p:txBody>
      </p:sp>
      <p:sp>
        <p:nvSpPr>
          <p:cNvPr id="5" name="Date Placeholder 4">
            <a:extLst>
              <a:ext uri="{FF2B5EF4-FFF2-40B4-BE49-F238E27FC236}">
                <a16:creationId xmlns:a16="http://schemas.microsoft.com/office/drawing/2014/main" id="{1BED816D-CB08-4D13-0F74-050766FCDBB1}"/>
              </a:ext>
            </a:extLst>
          </p:cNvPr>
          <p:cNvSpPr>
            <a:spLocks noGrp="1"/>
          </p:cNvSpPr>
          <p:nvPr>
            <p:ph type="dt" sz="half" idx="2"/>
          </p:nvPr>
        </p:nvSpPr>
        <p:spPr/>
        <p:txBody>
          <a:bodyPr/>
          <a:lstStyle/>
          <a:p>
            <a:r>
              <a:rPr lang="en-US"/>
              <a:t>7/15/2025</a:t>
            </a:r>
            <a:endParaRPr lang="en-US" dirty="0"/>
          </a:p>
        </p:txBody>
      </p:sp>
      <p:sp>
        <p:nvSpPr>
          <p:cNvPr id="6" name="Footer Placeholder 5">
            <a:extLst>
              <a:ext uri="{FF2B5EF4-FFF2-40B4-BE49-F238E27FC236}">
                <a16:creationId xmlns:a16="http://schemas.microsoft.com/office/drawing/2014/main" id="{8E58F1AF-63B9-BBB1-92B4-B3EB7BDEAE87}"/>
              </a:ext>
            </a:extLst>
          </p:cNvPr>
          <p:cNvSpPr>
            <a:spLocks noGrp="1"/>
          </p:cNvSpPr>
          <p:nvPr>
            <p:ph type="ftr" sz="quarter" idx="3"/>
          </p:nvPr>
        </p:nvSpPr>
        <p:spPr/>
        <p:txBody>
          <a:bodyPr/>
          <a:lstStyle/>
          <a:p>
            <a:r>
              <a:rPr lang="en-US"/>
              <a:t>2025 NMRA National Convention</a:t>
            </a:r>
            <a:endParaRPr lang="en-US" dirty="0"/>
          </a:p>
        </p:txBody>
      </p:sp>
    </p:spTree>
    <p:extLst>
      <p:ext uri="{BB962C8B-B14F-4D97-AF65-F5344CB8AC3E}">
        <p14:creationId xmlns:p14="http://schemas.microsoft.com/office/powerpoint/2010/main" val="115745092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88BB49D-A44A-3F19-3344-13547D74BE2E}"/>
              </a:ext>
            </a:extLst>
          </p:cNvPr>
          <p:cNvSpPr>
            <a:spLocks noGrp="1"/>
          </p:cNvSpPr>
          <p:nvPr>
            <p:ph type="sldNum" sz="quarter" idx="4"/>
          </p:nvPr>
        </p:nvSpPr>
        <p:spPr>
          <a:xfrm>
            <a:off x="192384" y="6264825"/>
            <a:ext cx="811019" cy="503578"/>
          </a:xfrm>
        </p:spPr>
        <p:txBody>
          <a:bodyPr/>
          <a:lstStyle/>
          <a:p>
            <a:fld id="{A66A5F3A-8858-4907-B232-55DBE7BD5DF7}" type="slidenum">
              <a:rPr lang="en-US" smtClean="0"/>
              <a:pPr/>
              <a:t>61</a:t>
            </a:fld>
            <a:endParaRPr lang="en-US" dirty="0"/>
          </a:p>
        </p:txBody>
      </p:sp>
      <p:sp>
        <p:nvSpPr>
          <p:cNvPr id="3" name="Title 1">
            <a:extLst>
              <a:ext uri="{FF2B5EF4-FFF2-40B4-BE49-F238E27FC236}">
                <a16:creationId xmlns:a16="http://schemas.microsoft.com/office/drawing/2014/main" id="{2ED93BDB-6970-1B74-CD5A-066A9B8FF673}"/>
              </a:ext>
            </a:extLst>
          </p:cNvPr>
          <p:cNvSpPr txBox="1">
            <a:spLocks/>
          </p:cNvSpPr>
          <p:nvPr/>
        </p:nvSpPr>
        <p:spPr>
          <a:xfrm>
            <a:off x="225265" y="147317"/>
            <a:ext cx="9416575" cy="931470"/>
          </a:xfrm>
          <a:prstGeom prst="rect">
            <a:avLst/>
          </a:prstGeom>
        </p:spPr>
        <p:txBody>
          <a:bodyPr vert="horz" lIns="91440" tIns="45720" rIns="91440" bIns="45720" rtlCol="0" anchor="t">
            <a:normAutofit fontScale="77500" lnSpcReduction="20000"/>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r>
              <a:rPr lang="en-US" sz="4600" dirty="0"/>
              <a:t>photography: Assistance</a:t>
            </a:r>
          </a:p>
          <a:p>
            <a:r>
              <a:rPr lang="en-US" sz="2600" dirty="0"/>
              <a:t>PROMPT: Recommend techniques for model railroad photography</a:t>
            </a:r>
          </a:p>
        </p:txBody>
      </p:sp>
      <p:sp>
        <p:nvSpPr>
          <p:cNvPr id="9" name="Rectangle 2">
            <a:extLst>
              <a:ext uri="{FF2B5EF4-FFF2-40B4-BE49-F238E27FC236}">
                <a16:creationId xmlns:a16="http://schemas.microsoft.com/office/drawing/2014/main" id="{969734DF-8F25-FBA2-0D1D-17DD8258E1E1}"/>
              </a:ext>
            </a:extLst>
          </p:cNvPr>
          <p:cNvSpPr>
            <a:spLocks noChangeArrowheads="1"/>
          </p:cNvSpPr>
          <p:nvPr/>
        </p:nvSpPr>
        <p:spPr bwMode="auto">
          <a:xfrm>
            <a:off x="225265" y="1103272"/>
            <a:ext cx="5738655" cy="4893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sz="1200" b="1" dirty="0"/>
              <a:t>. Lighting</a:t>
            </a:r>
          </a:p>
          <a:p>
            <a:pPr>
              <a:buFont typeface="Arial" panose="020B0604020202020204" pitchFamily="34" charset="0"/>
              <a:buChar char="•"/>
            </a:pPr>
            <a:r>
              <a:rPr lang="en-US" sz="1200" b="1" dirty="0"/>
              <a:t>Natural Light:</a:t>
            </a:r>
            <a:r>
              <a:rPr lang="en-US" sz="1200" dirty="0"/>
              <a:t> Utilize natural light when possible. Position your layout near windows to take advantage of sunlight. Morning or late afternoon light can add a warm, realistic glow.</a:t>
            </a:r>
          </a:p>
          <a:p>
            <a:pPr>
              <a:buFont typeface="Arial" panose="020B0604020202020204" pitchFamily="34" charset="0"/>
              <a:buChar char="•"/>
            </a:pPr>
            <a:r>
              <a:rPr lang="en-US" sz="1200" b="1" dirty="0"/>
              <a:t>Artificial Lighting:</a:t>
            </a:r>
            <a:r>
              <a:rPr lang="en-US" sz="1200" dirty="0"/>
              <a:t> Use LED lights to illuminate your layout evenly. Avoid harsh shadows and ensure the entire scene is well-lit.</a:t>
            </a:r>
          </a:p>
          <a:p>
            <a:pPr>
              <a:buFont typeface="Arial" panose="020B0604020202020204" pitchFamily="34" charset="0"/>
              <a:buChar char="•"/>
            </a:pPr>
            <a:r>
              <a:rPr lang="en-US" sz="1200" b="1" dirty="0" err="1"/>
              <a:t>Softbox</a:t>
            </a:r>
            <a:r>
              <a:rPr lang="en-US" sz="1200" b="1" dirty="0"/>
              <a:t>/Light Diffusers:</a:t>
            </a:r>
            <a:r>
              <a:rPr lang="en-US" sz="1200" dirty="0"/>
              <a:t> Use </a:t>
            </a:r>
            <a:r>
              <a:rPr lang="en-US" sz="1200" dirty="0" err="1"/>
              <a:t>softbox</a:t>
            </a:r>
            <a:r>
              <a:rPr lang="en-US" sz="1200" dirty="0"/>
              <a:t> lights or diffusers to soften the light and reduce harsh shadows. This creates a more natural look.</a:t>
            </a:r>
          </a:p>
          <a:p>
            <a:pPr>
              <a:buFont typeface="Arial" panose="020B0604020202020204" pitchFamily="34" charset="0"/>
              <a:buChar char="•"/>
            </a:pPr>
            <a:r>
              <a:rPr lang="en-US" sz="1200" b="1" dirty="0"/>
              <a:t>Reflectors:</a:t>
            </a:r>
            <a:r>
              <a:rPr lang="en-US" sz="1200" dirty="0"/>
              <a:t> Use white reflectors to bounce light into shadowed areas, ensuring even illumination.</a:t>
            </a:r>
          </a:p>
          <a:p>
            <a:r>
              <a:rPr lang="en-US" sz="1200" b="1" dirty="0"/>
              <a:t>2. Camera Settings</a:t>
            </a:r>
          </a:p>
          <a:p>
            <a:pPr>
              <a:buFont typeface="Arial" panose="020B0604020202020204" pitchFamily="34" charset="0"/>
              <a:buChar char="•"/>
            </a:pPr>
            <a:r>
              <a:rPr lang="en-US" sz="1200" b="1" dirty="0"/>
              <a:t>Aperture:</a:t>
            </a:r>
            <a:r>
              <a:rPr lang="en-US" sz="1200" dirty="0"/>
              <a:t> Use a small aperture (high f-stop number) to achieve a greater depth of field, ensuring more of the scene is in focus.</a:t>
            </a:r>
          </a:p>
          <a:p>
            <a:pPr>
              <a:buFont typeface="Arial" panose="020B0604020202020204" pitchFamily="34" charset="0"/>
              <a:buChar char="•"/>
            </a:pPr>
            <a:r>
              <a:rPr lang="en-US" sz="1200" b="1" dirty="0"/>
              <a:t>Shutter Speed:</a:t>
            </a:r>
            <a:r>
              <a:rPr lang="en-US" sz="1200" dirty="0"/>
              <a:t> Use a tripod and slow shutter speed for sharp images. For moving trains, a faster shutter speed will prevent motion blur.</a:t>
            </a:r>
          </a:p>
          <a:p>
            <a:pPr>
              <a:buFont typeface="Arial" panose="020B0604020202020204" pitchFamily="34" charset="0"/>
              <a:buChar char="•"/>
            </a:pPr>
            <a:r>
              <a:rPr lang="en-US" sz="1200" b="1" dirty="0"/>
              <a:t>ISO:</a:t>
            </a:r>
            <a:r>
              <a:rPr lang="en-US" sz="1200" dirty="0"/>
              <a:t> Keep the ISO setting low to minimize grain and ensure clear, sharp images.</a:t>
            </a:r>
          </a:p>
          <a:p>
            <a:r>
              <a:rPr lang="en-US" sz="1200" b="1" dirty="0"/>
              <a:t>3. Composition</a:t>
            </a:r>
          </a:p>
          <a:p>
            <a:pPr>
              <a:buFont typeface="Arial" panose="020B0604020202020204" pitchFamily="34" charset="0"/>
              <a:buChar char="•"/>
            </a:pPr>
            <a:r>
              <a:rPr lang="en-US" sz="1200" b="1" dirty="0"/>
              <a:t>Rule of Thirds:</a:t>
            </a:r>
            <a:r>
              <a:rPr lang="en-US" sz="1200" dirty="0"/>
              <a:t> Divide your frame into thirds, both horizontally and vertically, and place key elements along these lines or at their intersections.</a:t>
            </a:r>
          </a:p>
          <a:p>
            <a:pPr>
              <a:buFont typeface="Arial" panose="020B0604020202020204" pitchFamily="34" charset="0"/>
              <a:buChar char="•"/>
            </a:pPr>
            <a:r>
              <a:rPr lang="en-US" sz="1200" b="1" dirty="0"/>
              <a:t>Leading Lines:</a:t>
            </a:r>
            <a:r>
              <a:rPr lang="en-US" sz="1200" dirty="0"/>
              <a:t> Use tracks, roads, or other elements to guide the viewer's eye through the photo.</a:t>
            </a:r>
          </a:p>
          <a:p>
            <a:pPr>
              <a:buFont typeface="Arial" panose="020B0604020202020204" pitchFamily="34" charset="0"/>
              <a:buChar char="•"/>
            </a:pPr>
            <a:r>
              <a:rPr lang="en-US" sz="1200" b="1" dirty="0"/>
              <a:t>Framing:</a:t>
            </a:r>
            <a:r>
              <a:rPr lang="en-US" sz="1200" dirty="0"/>
              <a:t> Frame your shot to include foreground, middle ground, and background elements, creating a sense of depth.</a:t>
            </a:r>
          </a:p>
          <a:p>
            <a:pPr>
              <a:buFont typeface="Arial" panose="020B0604020202020204" pitchFamily="34" charset="0"/>
              <a:buChar char="•"/>
            </a:pPr>
            <a:r>
              <a:rPr lang="en-US" sz="1200" b="1" dirty="0"/>
              <a:t>Angle and Perspective:</a:t>
            </a:r>
            <a:r>
              <a:rPr lang="en-US" sz="1200" dirty="0"/>
              <a:t> Experiment with low angles, eye-level shots, and high angles to add variety and realism.</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0" i="0" u="none" strike="noStrike" cap="none" normalizeH="0" baseline="0" dirty="0">
              <a:ln>
                <a:noFill/>
              </a:ln>
              <a:solidFill>
                <a:schemeClr val="tx1"/>
              </a:solidFill>
              <a:effectLst/>
              <a:latin typeface="Arial" panose="020B0604020202020204" pitchFamily="34" charset="0"/>
            </a:endParaRPr>
          </a:p>
        </p:txBody>
      </p:sp>
      <p:sp>
        <p:nvSpPr>
          <p:cNvPr id="4" name="TextBox 3">
            <a:extLst>
              <a:ext uri="{FF2B5EF4-FFF2-40B4-BE49-F238E27FC236}">
                <a16:creationId xmlns:a16="http://schemas.microsoft.com/office/drawing/2014/main" id="{A1BAE3DD-9ED6-5BD1-D8D5-797365B3329D}"/>
              </a:ext>
            </a:extLst>
          </p:cNvPr>
          <p:cNvSpPr txBox="1"/>
          <p:nvPr/>
        </p:nvSpPr>
        <p:spPr>
          <a:xfrm>
            <a:off x="6228082" y="944880"/>
            <a:ext cx="5608320" cy="5262979"/>
          </a:xfrm>
          <a:prstGeom prst="rect">
            <a:avLst/>
          </a:prstGeom>
          <a:noFill/>
        </p:spPr>
        <p:txBody>
          <a:bodyPr wrap="square" rtlCol="0">
            <a:spAutoFit/>
          </a:bodyPr>
          <a:lstStyle/>
          <a:p>
            <a:r>
              <a:rPr lang="en-US" sz="1200" b="1" dirty="0"/>
              <a:t>4. Focus and Depth of Field</a:t>
            </a:r>
          </a:p>
          <a:p>
            <a:pPr>
              <a:buFont typeface="Arial" panose="020B0604020202020204" pitchFamily="34" charset="0"/>
              <a:buChar char="•"/>
            </a:pPr>
            <a:r>
              <a:rPr lang="en-US" sz="1200" b="1" dirty="0"/>
              <a:t>Manual Focus:</a:t>
            </a:r>
            <a:r>
              <a:rPr lang="en-US" sz="1200" dirty="0"/>
              <a:t> Use manual focus to ensure critical parts of the scene are sharp, especially when working with small subjects.</a:t>
            </a:r>
          </a:p>
          <a:p>
            <a:pPr>
              <a:buFont typeface="Arial" panose="020B0604020202020204" pitchFamily="34" charset="0"/>
              <a:buChar char="•"/>
            </a:pPr>
            <a:r>
              <a:rPr lang="en-US" sz="1200" b="1" dirty="0"/>
              <a:t>Focus Stacking:</a:t>
            </a:r>
            <a:r>
              <a:rPr lang="en-US" sz="1200" dirty="0"/>
              <a:t> Take multiple shots at different focus points and blend them in post-processing to achieve a fully sharp image.</a:t>
            </a:r>
          </a:p>
          <a:p>
            <a:r>
              <a:rPr lang="en-US" sz="1200" b="1" dirty="0"/>
              <a:t>5. Backdrop and Scenery</a:t>
            </a:r>
          </a:p>
          <a:p>
            <a:pPr>
              <a:buFont typeface="Arial" panose="020B0604020202020204" pitchFamily="34" charset="0"/>
              <a:buChar char="•"/>
            </a:pPr>
            <a:r>
              <a:rPr lang="en-US" sz="1200" b="1" dirty="0"/>
              <a:t>Realistic Backdrops:</a:t>
            </a:r>
            <a:r>
              <a:rPr lang="en-US" sz="1200" dirty="0"/>
              <a:t> Use printed backdrops that match the theme and scale of your layout. Ensure they blend seamlessly with the foreground.</a:t>
            </a:r>
          </a:p>
          <a:p>
            <a:pPr>
              <a:buFont typeface="Arial" panose="020B0604020202020204" pitchFamily="34" charset="0"/>
              <a:buChar char="•"/>
            </a:pPr>
            <a:r>
              <a:rPr lang="en-US" sz="1200" b="1" dirty="0"/>
              <a:t>Scenic Details:</a:t>
            </a:r>
            <a:r>
              <a:rPr lang="en-US" sz="1200" dirty="0"/>
              <a:t> Add detailed scenery elements like trees, buildings, and figures to enhance the realism of your shots.</a:t>
            </a:r>
          </a:p>
          <a:p>
            <a:r>
              <a:rPr lang="en-US" sz="1200" b="1" dirty="0"/>
              <a:t>6. Post-Processing</a:t>
            </a:r>
          </a:p>
          <a:p>
            <a:pPr>
              <a:buFont typeface="Arial" panose="020B0604020202020204" pitchFamily="34" charset="0"/>
              <a:buChar char="•"/>
            </a:pPr>
            <a:r>
              <a:rPr lang="en-US" sz="1200" b="1" dirty="0"/>
              <a:t>Editing Software:</a:t>
            </a:r>
            <a:r>
              <a:rPr lang="en-US" sz="1200" dirty="0"/>
              <a:t> Use software like Adobe Lightroom or Photoshop to enhance your photos. Adjust brightness, contrast, and colors to make your images pop.</a:t>
            </a:r>
          </a:p>
          <a:p>
            <a:pPr>
              <a:buFont typeface="Arial" panose="020B0604020202020204" pitchFamily="34" charset="0"/>
              <a:buChar char="•"/>
            </a:pPr>
            <a:r>
              <a:rPr lang="en-US" sz="1200" b="1" dirty="0"/>
              <a:t>Crop and Straighten:</a:t>
            </a:r>
            <a:r>
              <a:rPr lang="en-US" sz="1200" dirty="0"/>
              <a:t> Crop out any distracting elements and straighten the horizon or tracks for a polished look.</a:t>
            </a:r>
          </a:p>
          <a:p>
            <a:pPr>
              <a:buFont typeface="Arial" panose="020B0604020202020204" pitchFamily="34" charset="0"/>
              <a:buChar char="•"/>
            </a:pPr>
            <a:r>
              <a:rPr lang="en-US" sz="1200" b="1" dirty="0"/>
              <a:t>Sharpening and Noise Reduction:</a:t>
            </a:r>
            <a:r>
              <a:rPr lang="en-US" sz="1200" dirty="0"/>
              <a:t> Apply sharpening to enhance details and use noise reduction to clean up any graininess.</a:t>
            </a:r>
          </a:p>
          <a:p>
            <a:r>
              <a:rPr lang="en-US" sz="1200" b="1" dirty="0"/>
              <a:t>7. Special Effects</a:t>
            </a:r>
          </a:p>
          <a:p>
            <a:pPr>
              <a:buFont typeface="Arial" panose="020B0604020202020204" pitchFamily="34" charset="0"/>
              <a:buChar char="•"/>
            </a:pPr>
            <a:r>
              <a:rPr lang="en-US" sz="1200" b="1" dirty="0"/>
              <a:t>Weathering and Aging:</a:t>
            </a:r>
            <a:r>
              <a:rPr lang="en-US" sz="1200" dirty="0"/>
              <a:t> Apply weathering techniques to your models for a more realistic appearance in photos.</a:t>
            </a:r>
          </a:p>
          <a:p>
            <a:pPr>
              <a:buFont typeface="Arial" panose="020B0604020202020204" pitchFamily="34" charset="0"/>
              <a:buChar char="•"/>
            </a:pPr>
            <a:r>
              <a:rPr lang="en-US" sz="1200" b="1" dirty="0"/>
              <a:t>Smoke and Steam:</a:t>
            </a:r>
            <a:r>
              <a:rPr lang="en-US" sz="1200" dirty="0"/>
              <a:t> Use cotton or smoke machines to simulate steam and smoke effects for added realism.</a:t>
            </a:r>
          </a:p>
          <a:p>
            <a:pPr>
              <a:buFont typeface="Arial" panose="020B0604020202020204" pitchFamily="34" charset="0"/>
              <a:buChar char="•"/>
            </a:pPr>
            <a:r>
              <a:rPr lang="en-US" sz="1200" b="1" dirty="0"/>
              <a:t>Night Shots:</a:t>
            </a:r>
            <a:r>
              <a:rPr lang="en-US" sz="1200" dirty="0"/>
              <a:t> Experiment with night scenes by using small LED lights in buildings and along streets. Adjust your camera settings to capture the ambiance.</a:t>
            </a:r>
          </a:p>
          <a:p>
            <a:r>
              <a:rPr lang="en-US" sz="1200" b="1" dirty="0"/>
              <a:t>8. Experiment and Practice</a:t>
            </a:r>
          </a:p>
          <a:p>
            <a:pPr>
              <a:buFont typeface="Arial" panose="020B0604020202020204" pitchFamily="34" charset="0"/>
              <a:buChar char="•"/>
            </a:pPr>
            <a:r>
              <a:rPr lang="en-US" sz="1200" b="1" dirty="0"/>
              <a:t>Different Scenarios:</a:t>
            </a:r>
            <a:r>
              <a:rPr lang="en-US" sz="1200" dirty="0"/>
              <a:t> Capture a variety of scenes such as busy stations, quiet rural areas, or industrial zones.</a:t>
            </a:r>
          </a:p>
        </p:txBody>
      </p:sp>
      <p:sp>
        <p:nvSpPr>
          <p:cNvPr id="5" name="Date Placeholder 4">
            <a:extLst>
              <a:ext uri="{FF2B5EF4-FFF2-40B4-BE49-F238E27FC236}">
                <a16:creationId xmlns:a16="http://schemas.microsoft.com/office/drawing/2014/main" id="{7951AFB9-EA12-F4DD-5A39-663ED2F04D1F}"/>
              </a:ext>
            </a:extLst>
          </p:cNvPr>
          <p:cNvSpPr>
            <a:spLocks noGrp="1"/>
          </p:cNvSpPr>
          <p:nvPr>
            <p:ph type="dt" sz="half" idx="2"/>
          </p:nvPr>
        </p:nvSpPr>
        <p:spPr/>
        <p:txBody>
          <a:bodyPr/>
          <a:lstStyle/>
          <a:p>
            <a:r>
              <a:rPr lang="en-US"/>
              <a:t>7/15/2025</a:t>
            </a:r>
            <a:endParaRPr lang="en-US" dirty="0"/>
          </a:p>
        </p:txBody>
      </p:sp>
      <p:sp>
        <p:nvSpPr>
          <p:cNvPr id="6" name="Footer Placeholder 5">
            <a:extLst>
              <a:ext uri="{FF2B5EF4-FFF2-40B4-BE49-F238E27FC236}">
                <a16:creationId xmlns:a16="http://schemas.microsoft.com/office/drawing/2014/main" id="{5444EE21-AA20-3E98-ACB5-640684150787}"/>
              </a:ext>
            </a:extLst>
          </p:cNvPr>
          <p:cNvSpPr>
            <a:spLocks noGrp="1"/>
          </p:cNvSpPr>
          <p:nvPr>
            <p:ph type="ftr" sz="quarter" idx="3"/>
          </p:nvPr>
        </p:nvSpPr>
        <p:spPr/>
        <p:txBody>
          <a:bodyPr/>
          <a:lstStyle/>
          <a:p>
            <a:r>
              <a:rPr lang="en-US"/>
              <a:t>2025 NMRA National Convention</a:t>
            </a:r>
            <a:endParaRPr lang="en-US" dirty="0"/>
          </a:p>
        </p:txBody>
      </p:sp>
    </p:spTree>
    <p:extLst>
      <p:ext uri="{BB962C8B-B14F-4D97-AF65-F5344CB8AC3E}">
        <p14:creationId xmlns:p14="http://schemas.microsoft.com/office/powerpoint/2010/main" val="52037908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88BB49D-A44A-3F19-3344-13547D74BE2E}"/>
              </a:ext>
            </a:extLst>
          </p:cNvPr>
          <p:cNvSpPr>
            <a:spLocks noGrp="1"/>
          </p:cNvSpPr>
          <p:nvPr>
            <p:ph type="sldNum" sz="quarter" idx="4"/>
          </p:nvPr>
        </p:nvSpPr>
        <p:spPr>
          <a:xfrm>
            <a:off x="192384" y="6264825"/>
            <a:ext cx="811019" cy="503578"/>
          </a:xfrm>
        </p:spPr>
        <p:txBody>
          <a:bodyPr/>
          <a:lstStyle/>
          <a:p>
            <a:fld id="{A66A5F3A-8858-4907-B232-55DBE7BD5DF7}" type="slidenum">
              <a:rPr lang="en-US" smtClean="0"/>
              <a:pPr/>
              <a:t>62</a:t>
            </a:fld>
            <a:endParaRPr lang="en-US" dirty="0"/>
          </a:p>
        </p:txBody>
      </p:sp>
      <p:sp>
        <p:nvSpPr>
          <p:cNvPr id="3" name="Title 1">
            <a:extLst>
              <a:ext uri="{FF2B5EF4-FFF2-40B4-BE49-F238E27FC236}">
                <a16:creationId xmlns:a16="http://schemas.microsoft.com/office/drawing/2014/main" id="{2ED93BDB-6970-1B74-CD5A-066A9B8FF673}"/>
              </a:ext>
            </a:extLst>
          </p:cNvPr>
          <p:cNvSpPr txBox="1">
            <a:spLocks/>
          </p:cNvSpPr>
          <p:nvPr/>
        </p:nvSpPr>
        <p:spPr>
          <a:xfrm>
            <a:off x="225265" y="147317"/>
            <a:ext cx="11875295" cy="931470"/>
          </a:xfrm>
          <a:prstGeom prst="rect">
            <a:avLst/>
          </a:prstGeom>
        </p:spPr>
        <p:txBody>
          <a:bodyPr vert="horz" lIns="91440" tIns="45720" rIns="91440" bIns="45720" rtlCol="0" anchor="t">
            <a:normAutofit fontScale="77500" lnSpcReduction="20000"/>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r>
              <a:rPr lang="en-US" sz="4600" dirty="0"/>
              <a:t>Kit building: Assistance</a:t>
            </a:r>
          </a:p>
          <a:p>
            <a:r>
              <a:rPr lang="en-US" sz="2600" dirty="0"/>
              <a:t>PROMPT: tips for assembling kits, troubleshooting common problems, and customizing kits for added realism.</a:t>
            </a:r>
          </a:p>
        </p:txBody>
      </p:sp>
      <p:sp>
        <p:nvSpPr>
          <p:cNvPr id="9" name="Rectangle 2">
            <a:extLst>
              <a:ext uri="{FF2B5EF4-FFF2-40B4-BE49-F238E27FC236}">
                <a16:creationId xmlns:a16="http://schemas.microsoft.com/office/drawing/2014/main" id="{969734DF-8F25-FBA2-0D1D-17DD8258E1E1}"/>
              </a:ext>
            </a:extLst>
          </p:cNvPr>
          <p:cNvSpPr>
            <a:spLocks noChangeArrowheads="1"/>
          </p:cNvSpPr>
          <p:nvPr/>
        </p:nvSpPr>
        <p:spPr bwMode="auto">
          <a:xfrm>
            <a:off x="225265" y="930469"/>
            <a:ext cx="5738655" cy="55861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sz="1050" b="1" dirty="0"/>
              <a:t>Assembling Kits</a:t>
            </a:r>
          </a:p>
          <a:p>
            <a:r>
              <a:rPr lang="en-US" sz="1050" b="1" dirty="0"/>
              <a:t>Preparation</a:t>
            </a:r>
          </a:p>
          <a:p>
            <a:pPr>
              <a:buFont typeface="+mj-lt"/>
              <a:buAutoNum type="arabicPeriod"/>
            </a:pPr>
            <a:r>
              <a:rPr lang="en-US" sz="1050" b="1" dirty="0"/>
              <a:t>Workspace:</a:t>
            </a:r>
            <a:r>
              <a:rPr lang="en-US" sz="1050" dirty="0"/>
              <a:t> Set up a clean, well-lit workspace with plenty of room to spread out your parts and tools.</a:t>
            </a:r>
          </a:p>
          <a:p>
            <a:pPr>
              <a:buFont typeface="+mj-lt"/>
              <a:buAutoNum type="arabicPeriod"/>
            </a:pPr>
            <a:r>
              <a:rPr lang="en-US" sz="1050" b="1" dirty="0"/>
              <a:t>Tools:</a:t>
            </a:r>
            <a:r>
              <a:rPr lang="en-US" sz="1050" dirty="0"/>
              <a:t> Gather essential tools such as hobby knives, fine sandpaper, files, tweezers, glue, and a set of small screwdrivers.</a:t>
            </a:r>
          </a:p>
          <a:p>
            <a:pPr>
              <a:buFont typeface="+mj-lt"/>
              <a:buAutoNum type="arabicPeriod"/>
            </a:pPr>
            <a:r>
              <a:rPr lang="en-US" sz="1050" b="1" dirty="0"/>
              <a:t>Instructions:</a:t>
            </a:r>
            <a:r>
              <a:rPr lang="en-US" sz="1050" dirty="0"/>
              <a:t> Read through the entire instruction manual before starting. Familiarize yourself with the parts and steps.</a:t>
            </a:r>
          </a:p>
          <a:p>
            <a:r>
              <a:rPr lang="en-US" sz="1050" b="1" dirty="0"/>
              <a:t>Building</a:t>
            </a:r>
          </a:p>
          <a:p>
            <a:pPr>
              <a:buFont typeface="+mj-lt"/>
              <a:buAutoNum type="arabicPeriod"/>
            </a:pPr>
            <a:r>
              <a:rPr lang="en-US" sz="1050" b="1" dirty="0"/>
              <a:t>Part Cleanup:</a:t>
            </a:r>
            <a:r>
              <a:rPr lang="en-US" sz="1050" dirty="0"/>
              <a:t> Remove flash (excess plastic) and mold lines from parts with a hobby knife or fine sandpaper.</a:t>
            </a:r>
          </a:p>
          <a:p>
            <a:pPr>
              <a:buFont typeface="+mj-lt"/>
              <a:buAutoNum type="arabicPeriod"/>
            </a:pPr>
            <a:r>
              <a:rPr lang="en-US" sz="1050" b="1" dirty="0"/>
              <a:t>Test Fit:</a:t>
            </a:r>
            <a:r>
              <a:rPr lang="en-US" sz="1050" dirty="0"/>
              <a:t> Dry-fit parts together before gluing to ensure they fit correctly. This helps identify any potential issues before committing.</a:t>
            </a:r>
          </a:p>
          <a:p>
            <a:pPr>
              <a:buFont typeface="+mj-lt"/>
              <a:buAutoNum type="arabicPeriod"/>
            </a:pPr>
            <a:r>
              <a:rPr lang="en-US" sz="1050" b="1" dirty="0"/>
              <a:t>Glue Application:</a:t>
            </a:r>
            <a:r>
              <a:rPr lang="en-US" sz="1050" dirty="0"/>
              <a:t> Use the appropriate glue (plastic cement for plastic models, cyanoacrylate for metal parts) sparingly. Apply glue to the joining surfaces, not the entire part, to avoid excess glue and mess.</a:t>
            </a:r>
          </a:p>
          <a:p>
            <a:pPr>
              <a:buFont typeface="+mj-lt"/>
              <a:buAutoNum type="arabicPeriod"/>
            </a:pPr>
            <a:r>
              <a:rPr lang="en-US" sz="1050" b="1" dirty="0"/>
              <a:t>Assembly Order:</a:t>
            </a:r>
            <a:r>
              <a:rPr lang="en-US" sz="1050" dirty="0"/>
              <a:t> Follow the instructions closely. Assemble parts in the recommended order to avoid difficulties with fit and alignment later on.</a:t>
            </a:r>
          </a:p>
          <a:p>
            <a:pPr>
              <a:buFont typeface="+mj-lt"/>
              <a:buAutoNum type="arabicPeriod"/>
            </a:pPr>
            <a:r>
              <a:rPr lang="en-US" sz="1050" b="1" dirty="0"/>
              <a:t>Clamping:</a:t>
            </a:r>
            <a:r>
              <a:rPr lang="en-US" sz="1050" dirty="0"/>
              <a:t> Use clamps or rubber bands to hold parts together while the glue sets to ensure a strong bond.</a:t>
            </a:r>
          </a:p>
          <a:p>
            <a:pPr>
              <a:buFont typeface="+mj-lt"/>
              <a:buAutoNum type="arabicPeriod"/>
            </a:pPr>
            <a:endParaRPr lang="en-US" sz="1050" dirty="0"/>
          </a:p>
          <a:p>
            <a:r>
              <a:rPr lang="en-US" sz="1050" b="1" dirty="0"/>
              <a:t>Troubleshooting Common Problems</a:t>
            </a:r>
          </a:p>
          <a:p>
            <a:pPr>
              <a:buFont typeface="+mj-lt"/>
              <a:buAutoNum type="arabicPeriod"/>
            </a:pPr>
            <a:r>
              <a:rPr lang="en-US" sz="1050" b="1" dirty="0"/>
              <a:t>Misaligned Parts:</a:t>
            </a:r>
            <a:r>
              <a:rPr lang="en-US" sz="1050" dirty="0"/>
              <a:t> If parts do not align properly, gently sand or trim them until they fit correctly. Dry-fit often to check your progress.</a:t>
            </a:r>
          </a:p>
          <a:p>
            <a:pPr>
              <a:buFont typeface="+mj-lt"/>
              <a:buAutoNum type="arabicPeriod"/>
            </a:pPr>
            <a:r>
              <a:rPr lang="en-US" sz="1050" b="1" dirty="0"/>
              <a:t>Gaps and Seams:</a:t>
            </a:r>
            <a:r>
              <a:rPr lang="en-US" sz="1050" dirty="0"/>
              <a:t> Fill gaps with model putty or filler. Sand smooth once dry to create a seamless joint.</a:t>
            </a:r>
          </a:p>
          <a:p>
            <a:pPr>
              <a:buFont typeface="+mj-lt"/>
              <a:buAutoNum type="arabicPeriod"/>
            </a:pPr>
            <a:r>
              <a:rPr lang="en-US" sz="1050" b="1" dirty="0"/>
              <a:t>Warped Parts:</a:t>
            </a:r>
            <a:r>
              <a:rPr lang="en-US" sz="1050" dirty="0"/>
              <a:t> To correct warped plastic parts, carefully heat them using warm water or a hairdryer and gently bend them back into shape.</a:t>
            </a:r>
          </a:p>
          <a:p>
            <a:pPr>
              <a:buFont typeface="+mj-lt"/>
              <a:buAutoNum type="arabicPeriod"/>
            </a:pPr>
            <a:r>
              <a:rPr lang="en-US" sz="1050" b="1" dirty="0"/>
              <a:t>Loose Parts:</a:t>
            </a:r>
            <a:r>
              <a:rPr lang="en-US" sz="1050" dirty="0"/>
              <a:t> For loose-fitting parts, add a small amount of putty or use a stronger adhesive to secure them.</a:t>
            </a:r>
          </a:p>
          <a:p>
            <a:pPr>
              <a:buFont typeface="+mj-lt"/>
              <a:buAutoNum type="arabicPeriod"/>
            </a:pPr>
            <a:r>
              <a:rPr lang="en-US" sz="1050" b="1" dirty="0"/>
              <a:t>Broken Parts:</a:t>
            </a:r>
            <a:r>
              <a:rPr lang="en-US" sz="1050" dirty="0"/>
              <a:t> Repair broken parts by carefully gluing them back together or replacing them with scratch-built components if necessary.</a:t>
            </a:r>
          </a:p>
          <a:p>
            <a:pPr>
              <a:buFont typeface="+mj-lt"/>
              <a:buAutoNum type="arabicPeriod"/>
            </a:pPr>
            <a:endParaRPr lang="en-US" sz="1050" dirty="0"/>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50" b="0" i="0" u="none" strike="noStrike" cap="none" normalizeH="0" baseline="0" dirty="0">
              <a:ln>
                <a:noFill/>
              </a:ln>
              <a:solidFill>
                <a:schemeClr val="tx1"/>
              </a:solidFill>
              <a:effectLst/>
              <a:latin typeface="Arial" panose="020B0604020202020204" pitchFamily="34" charset="0"/>
            </a:endParaRPr>
          </a:p>
        </p:txBody>
      </p:sp>
      <p:sp>
        <p:nvSpPr>
          <p:cNvPr id="4" name="TextBox 3">
            <a:extLst>
              <a:ext uri="{FF2B5EF4-FFF2-40B4-BE49-F238E27FC236}">
                <a16:creationId xmlns:a16="http://schemas.microsoft.com/office/drawing/2014/main" id="{A1BAE3DD-9ED6-5BD1-D8D5-797365B3329D}"/>
              </a:ext>
            </a:extLst>
          </p:cNvPr>
          <p:cNvSpPr txBox="1"/>
          <p:nvPr/>
        </p:nvSpPr>
        <p:spPr>
          <a:xfrm>
            <a:off x="6228082" y="944880"/>
            <a:ext cx="5608320" cy="4708981"/>
          </a:xfrm>
          <a:prstGeom prst="rect">
            <a:avLst/>
          </a:prstGeom>
          <a:noFill/>
        </p:spPr>
        <p:txBody>
          <a:bodyPr wrap="square" rtlCol="0">
            <a:spAutoFit/>
          </a:bodyPr>
          <a:lstStyle/>
          <a:p>
            <a:r>
              <a:rPr lang="en-US" sz="1000" b="1" dirty="0"/>
              <a:t>Customizing Kits for Added Realism</a:t>
            </a:r>
          </a:p>
          <a:p>
            <a:r>
              <a:rPr lang="en-US" sz="1000" b="1" dirty="0"/>
              <a:t>Detailing</a:t>
            </a:r>
          </a:p>
          <a:p>
            <a:pPr>
              <a:buFont typeface="+mj-lt"/>
              <a:buAutoNum type="arabicPeriod"/>
            </a:pPr>
            <a:r>
              <a:rPr lang="en-US" sz="1000" b="1" dirty="0"/>
              <a:t>Fine Details:</a:t>
            </a:r>
            <a:r>
              <a:rPr lang="en-US" sz="1000" dirty="0"/>
              <a:t> Add fine details such as handrails, grab irons, and piping using thin wire or aftermarket detail parts.</a:t>
            </a:r>
          </a:p>
          <a:p>
            <a:pPr>
              <a:buFont typeface="+mj-lt"/>
              <a:buAutoNum type="arabicPeriod"/>
            </a:pPr>
            <a:r>
              <a:rPr lang="en-US" sz="1000" b="1" dirty="0"/>
              <a:t>Interior Details:</a:t>
            </a:r>
            <a:r>
              <a:rPr lang="en-US" sz="1000" dirty="0"/>
              <a:t> Enhance the interiors of buildings and passenger cars with furniture, figures, and lighting.</a:t>
            </a:r>
          </a:p>
          <a:p>
            <a:pPr>
              <a:buFont typeface="+mj-lt"/>
              <a:buAutoNum type="arabicPeriod"/>
            </a:pPr>
            <a:r>
              <a:rPr lang="en-US" sz="1000" b="1" dirty="0"/>
              <a:t>Window Glazing:</a:t>
            </a:r>
            <a:r>
              <a:rPr lang="en-US" sz="1000" dirty="0"/>
              <a:t> Use clear plastic sheets or specialized glazing materials to simulate glass in windows.</a:t>
            </a:r>
          </a:p>
          <a:p>
            <a:r>
              <a:rPr lang="en-US" sz="1000" b="1" dirty="0"/>
              <a:t>Painting and Weathering</a:t>
            </a:r>
          </a:p>
          <a:p>
            <a:pPr>
              <a:buFont typeface="+mj-lt"/>
              <a:buAutoNum type="arabicPeriod"/>
            </a:pPr>
            <a:r>
              <a:rPr lang="en-US" sz="1000" b="1" dirty="0"/>
              <a:t>Primer:</a:t>
            </a:r>
            <a:r>
              <a:rPr lang="en-US" sz="1000" dirty="0"/>
              <a:t> Always apply a primer before painting to ensure paint adhesion and reveal any surface imperfections that need attention.</a:t>
            </a:r>
          </a:p>
          <a:p>
            <a:pPr>
              <a:buFont typeface="+mj-lt"/>
              <a:buAutoNum type="arabicPeriod"/>
            </a:pPr>
            <a:r>
              <a:rPr lang="en-US" sz="1000" b="1" dirty="0"/>
              <a:t>Painting:</a:t>
            </a:r>
            <a:r>
              <a:rPr lang="en-US" sz="1000" dirty="0"/>
              <a:t> Use an airbrush or high-quality brushes for painting. Apply multiple thin coats for a smooth, even finish.</a:t>
            </a:r>
          </a:p>
          <a:p>
            <a:pPr>
              <a:buFont typeface="+mj-lt"/>
              <a:buAutoNum type="arabicPeriod"/>
            </a:pPr>
            <a:r>
              <a:rPr lang="en-US" sz="1000" b="1" dirty="0"/>
              <a:t>Decals:</a:t>
            </a:r>
            <a:r>
              <a:rPr lang="en-US" sz="1000" dirty="0"/>
              <a:t> Apply decals after painting. Use decal setting solutions to help them conform to surface details and avoid a "sticker" appearance.</a:t>
            </a:r>
          </a:p>
          <a:p>
            <a:pPr>
              <a:buFont typeface="+mj-lt"/>
              <a:buAutoNum type="arabicPeriod"/>
            </a:pPr>
            <a:r>
              <a:rPr lang="en-US" sz="1000" b="1" dirty="0"/>
              <a:t>Weathering:</a:t>
            </a:r>
            <a:r>
              <a:rPr lang="en-US" sz="1000" dirty="0"/>
              <a:t> Add weathering to give your models a realistic, used look. Techniques include:</a:t>
            </a:r>
          </a:p>
          <a:p>
            <a:pPr marL="742950" lvl="1" indent="-285750">
              <a:buFont typeface="+mj-lt"/>
              <a:buAutoNum type="arabicPeriod"/>
            </a:pPr>
            <a:r>
              <a:rPr lang="en-US" sz="1000" b="1" dirty="0"/>
              <a:t>Dry Brushing:</a:t>
            </a:r>
            <a:r>
              <a:rPr lang="en-US" sz="1000" dirty="0"/>
              <a:t> Lightly brush on small amounts of paint to highlight raised details.</a:t>
            </a:r>
          </a:p>
          <a:p>
            <a:pPr marL="742950" lvl="1" indent="-285750">
              <a:buFont typeface="+mj-lt"/>
              <a:buAutoNum type="arabicPeriod"/>
            </a:pPr>
            <a:r>
              <a:rPr lang="en-US" sz="1000" b="1" dirty="0"/>
              <a:t>Wash:</a:t>
            </a:r>
            <a:r>
              <a:rPr lang="en-US" sz="1000" dirty="0"/>
              <a:t> Apply a thin wash of diluted paint to bring out recessed details and add depth.</a:t>
            </a:r>
          </a:p>
          <a:p>
            <a:pPr marL="742950" lvl="1" indent="-285750">
              <a:buFont typeface="+mj-lt"/>
              <a:buAutoNum type="arabicPeriod"/>
            </a:pPr>
            <a:r>
              <a:rPr lang="en-US" sz="1000" b="1" dirty="0"/>
              <a:t>Powders:</a:t>
            </a:r>
            <a:r>
              <a:rPr lang="en-US" sz="1000" dirty="0"/>
              <a:t> Use weathering powders to simulate dirt, rust, and grime. Apply sparingly and fix in place with a clear flat coat.</a:t>
            </a:r>
          </a:p>
          <a:p>
            <a:pPr marL="742950" lvl="1" indent="-285750">
              <a:buFont typeface="+mj-lt"/>
              <a:buAutoNum type="arabicPeriod"/>
            </a:pPr>
            <a:r>
              <a:rPr lang="en-US" sz="1000" b="1" dirty="0"/>
              <a:t>Chipping:</a:t>
            </a:r>
            <a:r>
              <a:rPr lang="en-US" sz="1000" dirty="0"/>
              <a:t> Simulate paint chips and wear using a fine brush or sponge with a contrasting color.</a:t>
            </a:r>
          </a:p>
          <a:p>
            <a:r>
              <a:rPr lang="en-US" sz="1000" b="1" dirty="0"/>
              <a:t>Custom Modifications</a:t>
            </a:r>
          </a:p>
          <a:p>
            <a:pPr>
              <a:buFont typeface="+mj-lt"/>
              <a:buAutoNum type="arabicPeriod"/>
            </a:pPr>
            <a:r>
              <a:rPr lang="en-US" sz="1000" b="1" dirty="0" err="1"/>
              <a:t>Kitbashing</a:t>
            </a:r>
            <a:r>
              <a:rPr lang="en-US" sz="1000" b="1" dirty="0"/>
              <a:t>:</a:t>
            </a:r>
            <a:r>
              <a:rPr lang="en-US" sz="1000" dirty="0"/>
              <a:t> Combine parts from different kits to create unique models that fit your layout’s specific needs.</a:t>
            </a:r>
          </a:p>
          <a:p>
            <a:pPr>
              <a:buFont typeface="+mj-lt"/>
              <a:buAutoNum type="arabicPeriod"/>
            </a:pPr>
            <a:r>
              <a:rPr lang="en-US" sz="1000" b="1" dirty="0"/>
              <a:t>Scratch Building:</a:t>
            </a:r>
            <a:r>
              <a:rPr lang="en-US" sz="1000" dirty="0"/>
              <a:t> Add custom components made from styrene, wood, or metal to enhance or modify kit elements.</a:t>
            </a:r>
          </a:p>
          <a:p>
            <a:pPr>
              <a:buFont typeface="+mj-lt"/>
              <a:buAutoNum type="arabicPeriod"/>
            </a:pPr>
            <a:r>
              <a:rPr lang="en-US" sz="1000" b="1" dirty="0"/>
              <a:t>Lighting:</a:t>
            </a:r>
            <a:r>
              <a:rPr lang="en-US" sz="1000" dirty="0"/>
              <a:t> Install LED lights for realistic illumination. This can include interior lights for buildings and passenger cars, or exterior lights like street lamps.</a:t>
            </a:r>
          </a:p>
          <a:p>
            <a:endParaRPr lang="en-US" sz="1000" dirty="0"/>
          </a:p>
        </p:txBody>
      </p:sp>
      <p:sp>
        <p:nvSpPr>
          <p:cNvPr id="5" name="Date Placeholder 4">
            <a:extLst>
              <a:ext uri="{FF2B5EF4-FFF2-40B4-BE49-F238E27FC236}">
                <a16:creationId xmlns:a16="http://schemas.microsoft.com/office/drawing/2014/main" id="{488E5071-A450-4620-AAE3-C1735946734E}"/>
              </a:ext>
            </a:extLst>
          </p:cNvPr>
          <p:cNvSpPr>
            <a:spLocks noGrp="1"/>
          </p:cNvSpPr>
          <p:nvPr>
            <p:ph type="dt" sz="half" idx="2"/>
          </p:nvPr>
        </p:nvSpPr>
        <p:spPr/>
        <p:txBody>
          <a:bodyPr/>
          <a:lstStyle/>
          <a:p>
            <a:r>
              <a:rPr lang="en-US"/>
              <a:t>7/15/2025</a:t>
            </a:r>
            <a:endParaRPr lang="en-US" dirty="0"/>
          </a:p>
        </p:txBody>
      </p:sp>
      <p:sp>
        <p:nvSpPr>
          <p:cNvPr id="6" name="Footer Placeholder 5">
            <a:extLst>
              <a:ext uri="{FF2B5EF4-FFF2-40B4-BE49-F238E27FC236}">
                <a16:creationId xmlns:a16="http://schemas.microsoft.com/office/drawing/2014/main" id="{000F3A01-59E2-0629-32BB-A4B445DEE347}"/>
              </a:ext>
            </a:extLst>
          </p:cNvPr>
          <p:cNvSpPr>
            <a:spLocks noGrp="1"/>
          </p:cNvSpPr>
          <p:nvPr>
            <p:ph type="ftr" sz="quarter" idx="3"/>
          </p:nvPr>
        </p:nvSpPr>
        <p:spPr/>
        <p:txBody>
          <a:bodyPr/>
          <a:lstStyle/>
          <a:p>
            <a:r>
              <a:rPr lang="en-US"/>
              <a:t>2025 NMRA National Convention</a:t>
            </a:r>
            <a:endParaRPr lang="en-US" dirty="0"/>
          </a:p>
        </p:txBody>
      </p:sp>
    </p:spTree>
    <p:extLst>
      <p:ext uri="{BB962C8B-B14F-4D97-AF65-F5344CB8AC3E}">
        <p14:creationId xmlns:p14="http://schemas.microsoft.com/office/powerpoint/2010/main" val="127983104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88BB49D-A44A-3F19-3344-13547D74BE2E}"/>
              </a:ext>
            </a:extLst>
          </p:cNvPr>
          <p:cNvSpPr>
            <a:spLocks noGrp="1"/>
          </p:cNvSpPr>
          <p:nvPr>
            <p:ph type="sldNum" sz="quarter" idx="4"/>
          </p:nvPr>
        </p:nvSpPr>
        <p:spPr>
          <a:xfrm>
            <a:off x="192384" y="6264825"/>
            <a:ext cx="811019" cy="503578"/>
          </a:xfrm>
        </p:spPr>
        <p:txBody>
          <a:bodyPr/>
          <a:lstStyle/>
          <a:p>
            <a:fld id="{A66A5F3A-8858-4907-B232-55DBE7BD5DF7}" type="slidenum">
              <a:rPr lang="en-US" smtClean="0"/>
              <a:pPr/>
              <a:t>63</a:t>
            </a:fld>
            <a:endParaRPr lang="en-US" dirty="0"/>
          </a:p>
        </p:txBody>
      </p:sp>
      <p:sp>
        <p:nvSpPr>
          <p:cNvPr id="3" name="Title 1">
            <a:extLst>
              <a:ext uri="{FF2B5EF4-FFF2-40B4-BE49-F238E27FC236}">
                <a16:creationId xmlns:a16="http://schemas.microsoft.com/office/drawing/2014/main" id="{2ED93BDB-6970-1B74-CD5A-066A9B8FF673}"/>
              </a:ext>
            </a:extLst>
          </p:cNvPr>
          <p:cNvSpPr txBox="1">
            <a:spLocks/>
          </p:cNvSpPr>
          <p:nvPr/>
        </p:nvSpPr>
        <p:spPr>
          <a:xfrm>
            <a:off x="225265" y="147317"/>
            <a:ext cx="11741470" cy="931470"/>
          </a:xfrm>
          <a:prstGeom prst="rect">
            <a:avLst/>
          </a:prstGeom>
        </p:spPr>
        <p:txBody>
          <a:bodyPr vert="horz" lIns="91440" tIns="45720" rIns="91440" bIns="45720" rtlCol="0" anchor="t">
            <a:normAutofit fontScale="92500" lnSpcReduction="10000"/>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r>
              <a:rPr lang="en-US" sz="4600" dirty="0"/>
              <a:t>Education: upload a PDF</a:t>
            </a:r>
          </a:p>
          <a:p>
            <a:r>
              <a:rPr lang="en-US" sz="2600" dirty="0"/>
              <a:t>PROMPT: summarize the articles in the attached pdf.</a:t>
            </a:r>
          </a:p>
        </p:txBody>
      </p:sp>
      <p:sp>
        <p:nvSpPr>
          <p:cNvPr id="6" name="TextBox 5">
            <a:extLst>
              <a:ext uri="{FF2B5EF4-FFF2-40B4-BE49-F238E27FC236}">
                <a16:creationId xmlns:a16="http://schemas.microsoft.com/office/drawing/2014/main" id="{B1E379E2-1B80-CE8F-6CC4-574EEA29C5EA}"/>
              </a:ext>
            </a:extLst>
          </p:cNvPr>
          <p:cNvSpPr txBox="1"/>
          <p:nvPr/>
        </p:nvSpPr>
        <p:spPr>
          <a:xfrm>
            <a:off x="447040" y="1300479"/>
            <a:ext cx="11602720" cy="4524315"/>
          </a:xfrm>
          <a:prstGeom prst="rect">
            <a:avLst/>
          </a:prstGeom>
          <a:noFill/>
        </p:spPr>
        <p:txBody>
          <a:bodyPr wrap="square">
            <a:spAutoFit/>
          </a:bodyPr>
          <a:lstStyle/>
          <a:p>
            <a:r>
              <a:rPr lang="en-US" dirty="0"/>
              <a:t>The PDF file "067.RE-2024-06-A.pdf" from the June 2024 issue of MRH Running Extra magazine contains various articles on model railroading. Here is a summary of the key articles included:</a:t>
            </a:r>
          </a:p>
          <a:p>
            <a:endParaRPr lang="en-US" dirty="0"/>
          </a:p>
          <a:p>
            <a:pPr>
              <a:buFont typeface="+mj-lt"/>
              <a:buAutoNum type="arabicPeriod"/>
            </a:pPr>
            <a:r>
              <a:rPr lang="en-US" b="1" dirty="0"/>
              <a:t>Limited Modeler: Great Small Layout Examples</a:t>
            </a:r>
            <a:endParaRPr lang="en-US" dirty="0"/>
          </a:p>
          <a:p>
            <a:pPr marL="742950" lvl="1" indent="-285750">
              <a:buFont typeface="+mj-lt"/>
              <a:buAutoNum type="arabicPeriod"/>
            </a:pPr>
            <a:r>
              <a:rPr lang="en-US" b="1" dirty="0"/>
              <a:t>Author</a:t>
            </a:r>
            <a:r>
              <a:rPr lang="en-US" dirty="0"/>
              <a:t>: Jim Six</a:t>
            </a:r>
          </a:p>
          <a:p>
            <a:pPr marL="742950" lvl="1" indent="-285750">
              <a:buFont typeface="+mj-lt"/>
              <a:buAutoNum type="arabicPeriod"/>
            </a:pPr>
            <a:r>
              <a:rPr lang="en-US" b="1" dirty="0"/>
              <a:t>Content</a:t>
            </a:r>
            <a:r>
              <a:rPr lang="en-US" dirty="0"/>
              <a:t>: Focuses on small layouts, particularly one-town layouts. Highlights include Tom Johnson's Cass County layout and Robin </a:t>
            </a:r>
            <a:r>
              <a:rPr lang="en-US" dirty="0" err="1"/>
              <a:t>Mountenay's</a:t>
            </a:r>
            <a:r>
              <a:rPr lang="en-US" dirty="0"/>
              <a:t> recent projects. The article discusses the challenges and strategies in simplifying and managing small layouts while maintaining realism and operational interest.</a:t>
            </a:r>
          </a:p>
          <a:p>
            <a:pPr marL="742950" lvl="1" indent="-285750">
              <a:buFont typeface="+mj-lt"/>
              <a:buAutoNum type="arabicPeriod"/>
            </a:pPr>
            <a:endParaRPr lang="en-US" dirty="0"/>
          </a:p>
          <a:p>
            <a:pPr>
              <a:buFont typeface="+mj-lt"/>
              <a:buAutoNum type="arabicPeriod"/>
            </a:pPr>
            <a:r>
              <a:rPr lang="en-US" b="1" dirty="0"/>
              <a:t>Getting Real: Two Unique Prototype Industries</a:t>
            </a:r>
            <a:endParaRPr lang="en-US" dirty="0"/>
          </a:p>
          <a:p>
            <a:pPr marL="742950" lvl="1" indent="-285750">
              <a:buFont typeface="+mj-lt"/>
              <a:buAutoNum type="arabicPeriod"/>
            </a:pPr>
            <a:r>
              <a:rPr lang="en-US" b="1" dirty="0"/>
              <a:t>Author</a:t>
            </a:r>
            <a:r>
              <a:rPr lang="en-US" dirty="0"/>
              <a:t>: Greg Baker</a:t>
            </a:r>
          </a:p>
          <a:p>
            <a:pPr marL="742950" lvl="1" indent="-285750">
              <a:buFont typeface="+mj-lt"/>
              <a:buAutoNum type="arabicPeriod"/>
            </a:pPr>
            <a:r>
              <a:rPr lang="en-US" b="1" dirty="0"/>
              <a:t>Content</a:t>
            </a:r>
            <a:r>
              <a:rPr lang="en-US" dirty="0"/>
              <a:t>: Explores two prototype industries and their operations. Provides detailed site maps, photos, and contaminants lists, which are useful for creating accurate models of these industrial facilities. The article emphasizes the importance of capturing the essence and operational characteristics of real industries in model form.</a:t>
            </a:r>
          </a:p>
          <a:p>
            <a:pPr marL="742950" lvl="1" indent="-285750">
              <a:buFont typeface="+mj-lt"/>
              <a:buAutoNum type="arabicPeriod"/>
            </a:pPr>
            <a:endParaRPr lang="en-US" dirty="0"/>
          </a:p>
          <a:p>
            <a:pPr marL="285750" indent="-285750">
              <a:buFont typeface="+mj-lt"/>
              <a:buAutoNum type="arabicPeriod"/>
            </a:pPr>
            <a:r>
              <a:rPr lang="en-US" dirty="0"/>
              <a:t>….&lt;more&gt;</a:t>
            </a:r>
          </a:p>
        </p:txBody>
      </p:sp>
      <p:pic>
        <p:nvPicPr>
          <p:cNvPr id="10" name="Picture 9">
            <a:extLst>
              <a:ext uri="{FF2B5EF4-FFF2-40B4-BE49-F238E27FC236}">
                <a16:creationId xmlns:a16="http://schemas.microsoft.com/office/drawing/2014/main" id="{EC4EFE09-EE03-A819-FB78-729386A3A1DA}"/>
              </a:ext>
            </a:extLst>
          </p:cNvPr>
          <p:cNvPicPr>
            <a:picLocks noChangeAspect="1"/>
          </p:cNvPicPr>
          <p:nvPr/>
        </p:nvPicPr>
        <p:blipFill>
          <a:blip r:embed="rId2"/>
          <a:stretch>
            <a:fillRect/>
          </a:stretch>
        </p:blipFill>
        <p:spPr>
          <a:xfrm>
            <a:off x="9985535" y="160933"/>
            <a:ext cx="1981200" cy="1028700"/>
          </a:xfrm>
          <a:prstGeom prst="rect">
            <a:avLst/>
          </a:prstGeom>
        </p:spPr>
      </p:pic>
      <p:sp>
        <p:nvSpPr>
          <p:cNvPr id="13" name="Speech Bubble: Rectangle with Corners Rounded 12">
            <a:extLst>
              <a:ext uri="{FF2B5EF4-FFF2-40B4-BE49-F238E27FC236}">
                <a16:creationId xmlns:a16="http://schemas.microsoft.com/office/drawing/2014/main" id="{5389AEB4-FEB5-4301-417D-5187CD832906}"/>
              </a:ext>
            </a:extLst>
          </p:cNvPr>
          <p:cNvSpPr/>
          <p:nvPr/>
        </p:nvSpPr>
        <p:spPr>
          <a:xfrm>
            <a:off x="8772734" y="215185"/>
            <a:ext cx="1391974" cy="600920"/>
          </a:xfrm>
          <a:prstGeom prst="wedgeRoundRectCallout">
            <a:avLst>
              <a:gd name="adj1" fmla="val 64890"/>
              <a:gd name="adj2" fmla="val 32042"/>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ICON:</a:t>
            </a:r>
          </a:p>
          <a:p>
            <a:pPr algn="ctr"/>
            <a:r>
              <a:rPr lang="en-US" dirty="0"/>
              <a:t>Upload files</a:t>
            </a:r>
          </a:p>
        </p:txBody>
      </p:sp>
      <p:sp>
        <p:nvSpPr>
          <p:cNvPr id="4" name="Date Placeholder 3">
            <a:extLst>
              <a:ext uri="{FF2B5EF4-FFF2-40B4-BE49-F238E27FC236}">
                <a16:creationId xmlns:a16="http://schemas.microsoft.com/office/drawing/2014/main" id="{CC90BDD7-32DB-8818-0FA6-4FAD09E5495D}"/>
              </a:ext>
            </a:extLst>
          </p:cNvPr>
          <p:cNvSpPr>
            <a:spLocks noGrp="1"/>
          </p:cNvSpPr>
          <p:nvPr>
            <p:ph type="dt" sz="half" idx="2"/>
          </p:nvPr>
        </p:nvSpPr>
        <p:spPr/>
        <p:txBody>
          <a:bodyPr/>
          <a:lstStyle/>
          <a:p>
            <a:r>
              <a:rPr lang="en-US"/>
              <a:t>7/15/2025</a:t>
            </a:r>
            <a:endParaRPr lang="en-US" dirty="0"/>
          </a:p>
        </p:txBody>
      </p:sp>
      <p:sp>
        <p:nvSpPr>
          <p:cNvPr id="5" name="Footer Placeholder 4">
            <a:extLst>
              <a:ext uri="{FF2B5EF4-FFF2-40B4-BE49-F238E27FC236}">
                <a16:creationId xmlns:a16="http://schemas.microsoft.com/office/drawing/2014/main" id="{730654D1-9209-9512-7C2C-8DD4DA6CD1AC}"/>
              </a:ext>
            </a:extLst>
          </p:cNvPr>
          <p:cNvSpPr>
            <a:spLocks noGrp="1"/>
          </p:cNvSpPr>
          <p:nvPr>
            <p:ph type="ftr" sz="quarter" idx="3"/>
          </p:nvPr>
        </p:nvSpPr>
        <p:spPr/>
        <p:txBody>
          <a:bodyPr/>
          <a:lstStyle/>
          <a:p>
            <a:r>
              <a:rPr lang="en-US"/>
              <a:t>2025 NMRA National Convention</a:t>
            </a:r>
            <a:endParaRPr lang="en-US" dirty="0"/>
          </a:p>
        </p:txBody>
      </p:sp>
    </p:spTree>
    <p:extLst>
      <p:ext uri="{BB962C8B-B14F-4D97-AF65-F5344CB8AC3E}">
        <p14:creationId xmlns:p14="http://schemas.microsoft.com/office/powerpoint/2010/main" val="227770733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05124F4-F2EF-DD16-1C2C-C1CE7224DF27}"/>
              </a:ext>
            </a:extLst>
          </p:cNvPr>
          <p:cNvSpPr>
            <a:spLocks noGrp="1"/>
          </p:cNvSpPr>
          <p:nvPr>
            <p:ph type="sldNum" sz="quarter" idx="4"/>
          </p:nvPr>
        </p:nvSpPr>
        <p:spPr/>
        <p:txBody>
          <a:bodyPr/>
          <a:lstStyle/>
          <a:p>
            <a:pPr algn="r"/>
            <a:fld id="{A66A5F3A-8858-4907-B232-55DBE7BD5DF7}" type="slidenum">
              <a:rPr lang="en-US" smtClean="0"/>
              <a:pPr algn="r"/>
              <a:t>64</a:t>
            </a:fld>
            <a:endParaRPr lang="en-US"/>
          </a:p>
        </p:txBody>
      </p:sp>
      <p:sp>
        <p:nvSpPr>
          <p:cNvPr id="3" name="Title 1">
            <a:extLst>
              <a:ext uri="{FF2B5EF4-FFF2-40B4-BE49-F238E27FC236}">
                <a16:creationId xmlns:a16="http://schemas.microsoft.com/office/drawing/2014/main" id="{A36E7C50-1AA8-B10A-A9AD-DB27CF381203}"/>
              </a:ext>
            </a:extLst>
          </p:cNvPr>
          <p:cNvSpPr txBox="1">
            <a:spLocks/>
          </p:cNvSpPr>
          <p:nvPr/>
        </p:nvSpPr>
        <p:spPr>
          <a:xfrm>
            <a:off x="181677" y="110286"/>
            <a:ext cx="9605962" cy="73973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r>
              <a:rPr lang="en-US" altLang="en-US" sz="3600" b="1" cap="none" dirty="0">
                <a:latin typeface="Arial" panose="020B0604020202020204" pitchFamily="34" charset="0"/>
              </a:rPr>
              <a:t>Summary: How ChatGPT Supports Your Layout</a:t>
            </a:r>
            <a:endParaRPr lang="en-US" altLang="en-US" sz="3600" cap="none" dirty="0">
              <a:latin typeface="Arial" panose="020B0604020202020204" pitchFamily="34" charset="0"/>
            </a:endParaRPr>
          </a:p>
        </p:txBody>
      </p:sp>
      <p:sp>
        <p:nvSpPr>
          <p:cNvPr id="9" name="Date Placeholder 8">
            <a:extLst>
              <a:ext uri="{FF2B5EF4-FFF2-40B4-BE49-F238E27FC236}">
                <a16:creationId xmlns:a16="http://schemas.microsoft.com/office/drawing/2014/main" id="{571A51B9-2979-7B39-29DE-4A099A75ADA9}"/>
              </a:ext>
            </a:extLst>
          </p:cNvPr>
          <p:cNvSpPr>
            <a:spLocks noGrp="1"/>
          </p:cNvSpPr>
          <p:nvPr>
            <p:ph type="dt" sz="half" idx="2"/>
          </p:nvPr>
        </p:nvSpPr>
        <p:spPr/>
        <p:txBody>
          <a:bodyPr/>
          <a:lstStyle/>
          <a:p>
            <a:r>
              <a:rPr lang="en-US"/>
              <a:t>7/15/2025</a:t>
            </a:r>
            <a:endParaRPr lang="en-US" dirty="0"/>
          </a:p>
        </p:txBody>
      </p:sp>
      <p:sp>
        <p:nvSpPr>
          <p:cNvPr id="10" name="Footer Placeholder 9">
            <a:extLst>
              <a:ext uri="{FF2B5EF4-FFF2-40B4-BE49-F238E27FC236}">
                <a16:creationId xmlns:a16="http://schemas.microsoft.com/office/drawing/2014/main" id="{58B87A7E-40B7-E2EA-CE16-59B90C3BF106}"/>
              </a:ext>
            </a:extLst>
          </p:cNvPr>
          <p:cNvSpPr>
            <a:spLocks noGrp="1"/>
          </p:cNvSpPr>
          <p:nvPr>
            <p:ph type="ftr" sz="quarter" idx="3"/>
          </p:nvPr>
        </p:nvSpPr>
        <p:spPr/>
        <p:txBody>
          <a:bodyPr/>
          <a:lstStyle/>
          <a:p>
            <a:r>
              <a:rPr lang="en-US"/>
              <a:t>2025 NMRA National Convention</a:t>
            </a:r>
            <a:endParaRPr lang="en-US" dirty="0"/>
          </a:p>
        </p:txBody>
      </p:sp>
      <p:sp>
        <p:nvSpPr>
          <p:cNvPr id="13" name="Rectangle 6">
            <a:extLst>
              <a:ext uri="{FF2B5EF4-FFF2-40B4-BE49-F238E27FC236}">
                <a16:creationId xmlns:a16="http://schemas.microsoft.com/office/drawing/2014/main" id="{969FCEE1-4993-A730-08E6-524428072DEB}"/>
              </a:ext>
            </a:extLst>
          </p:cNvPr>
          <p:cNvSpPr>
            <a:spLocks noChangeArrowheads="1"/>
          </p:cNvSpPr>
          <p:nvPr/>
        </p:nvSpPr>
        <p:spPr bwMode="auto">
          <a:xfrm>
            <a:off x="482411" y="1342467"/>
            <a:ext cx="8836650" cy="35394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457200" marR="0" lvl="0" indent="-457200" algn="l" defTabSz="914400" rtl="0" eaLnBrk="0" fontAlgn="base" latinLnBrk="0" hangingPunct="0">
              <a:lnSpc>
                <a:spcPct val="100000"/>
              </a:lnSpc>
              <a:spcBef>
                <a:spcPct val="0"/>
              </a:spcBef>
              <a:spcAft>
                <a:spcPct val="0"/>
              </a:spcAft>
              <a:buClrTx/>
              <a:buSzTx/>
              <a:buFont typeface="Wingdings" panose="05000000000000000000" pitchFamily="2" charset="2"/>
              <a:buChar char="ü"/>
              <a:tabLst/>
            </a:pPr>
            <a:r>
              <a:rPr kumimoji="0" lang="en-US" altLang="en-US" sz="3200" b="0" i="0" u="none" strike="noStrike" cap="none" normalizeH="0" baseline="0" dirty="0">
                <a:ln>
                  <a:noFill/>
                </a:ln>
                <a:solidFill>
                  <a:schemeClr val="tx1"/>
                </a:solidFill>
                <a:effectLst/>
                <a:latin typeface="Arial" panose="020B0604020202020204" pitchFamily="34" charset="0"/>
              </a:rPr>
              <a:t>Get era-accurate freight ideas</a:t>
            </a:r>
          </a:p>
          <a:p>
            <a:pPr marL="457200" marR="0" lvl="0" indent="-457200" algn="l" defTabSz="914400" rtl="0" eaLnBrk="0" fontAlgn="base" latinLnBrk="0" hangingPunct="0">
              <a:lnSpc>
                <a:spcPct val="100000"/>
              </a:lnSpc>
              <a:spcBef>
                <a:spcPct val="0"/>
              </a:spcBef>
              <a:spcAft>
                <a:spcPct val="0"/>
              </a:spcAft>
              <a:buClrTx/>
              <a:buSzTx/>
              <a:buFont typeface="Wingdings" panose="05000000000000000000" pitchFamily="2" charset="2"/>
              <a:buChar char="ü"/>
              <a:tabLst/>
            </a:pPr>
            <a:r>
              <a:rPr kumimoji="0" lang="en-US" altLang="en-US" sz="3200" b="0" i="0" u="none" strike="noStrike" cap="none" normalizeH="0" baseline="0" dirty="0">
                <a:ln>
                  <a:noFill/>
                </a:ln>
                <a:solidFill>
                  <a:schemeClr val="tx1"/>
                </a:solidFill>
                <a:effectLst/>
                <a:latin typeface="Arial" panose="020B0604020202020204" pitchFamily="34" charset="0"/>
              </a:rPr>
              <a:t>Generate newsletters and signs</a:t>
            </a:r>
          </a:p>
          <a:p>
            <a:pPr marL="457200" marR="0" lvl="0" indent="-457200" algn="l" defTabSz="914400" rtl="0" eaLnBrk="0" fontAlgn="base" latinLnBrk="0" hangingPunct="0">
              <a:lnSpc>
                <a:spcPct val="100000"/>
              </a:lnSpc>
              <a:spcBef>
                <a:spcPct val="0"/>
              </a:spcBef>
              <a:spcAft>
                <a:spcPct val="0"/>
              </a:spcAft>
              <a:buClrTx/>
              <a:buSzTx/>
              <a:buFont typeface="Wingdings" panose="05000000000000000000" pitchFamily="2" charset="2"/>
              <a:buChar char="ü"/>
              <a:tabLst/>
            </a:pPr>
            <a:r>
              <a:rPr kumimoji="0" lang="en-US" altLang="en-US" sz="3200" b="0" i="0" u="none" strike="noStrike" cap="none" normalizeH="0" baseline="0" dirty="0">
                <a:ln>
                  <a:noFill/>
                </a:ln>
                <a:solidFill>
                  <a:schemeClr val="tx1"/>
                </a:solidFill>
                <a:effectLst/>
                <a:latin typeface="Arial" panose="020B0604020202020204" pitchFamily="34" charset="0"/>
              </a:rPr>
              <a:t>Help plan industries and yards</a:t>
            </a:r>
          </a:p>
          <a:p>
            <a:pPr marL="457200" marR="0" lvl="0" indent="-457200" algn="l" defTabSz="914400" rtl="0" eaLnBrk="0" fontAlgn="base" latinLnBrk="0" hangingPunct="0">
              <a:lnSpc>
                <a:spcPct val="100000"/>
              </a:lnSpc>
              <a:spcBef>
                <a:spcPct val="0"/>
              </a:spcBef>
              <a:spcAft>
                <a:spcPct val="0"/>
              </a:spcAft>
              <a:buClrTx/>
              <a:buSzTx/>
              <a:buFont typeface="Wingdings" panose="05000000000000000000" pitchFamily="2" charset="2"/>
              <a:buChar char="ü"/>
              <a:tabLst/>
            </a:pPr>
            <a:r>
              <a:rPr kumimoji="0" lang="en-US" altLang="en-US" sz="3200" b="0" i="0" u="none" strike="noStrike" cap="none" normalizeH="0" baseline="0" dirty="0">
                <a:ln>
                  <a:noFill/>
                </a:ln>
                <a:solidFill>
                  <a:schemeClr val="tx1"/>
                </a:solidFill>
                <a:effectLst/>
                <a:latin typeface="Arial" panose="020B0604020202020204" pitchFamily="34" charset="0"/>
              </a:rPr>
              <a:t>Code for animations, lighting, sound</a:t>
            </a:r>
          </a:p>
          <a:p>
            <a:pPr marL="457200" marR="0" lvl="0" indent="-457200" algn="l" defTabSz="914400" rtl="0" eaLnBrk="0" fontAlgn="base" latinLnBrk="0" hangingPunct="0">
              <a:lnSpc>
                <a:spcPct val="100000"/>
              </a:lnSpc>
              <a:spcBef>
                <a:spcPct val="0"/>
              </a:spcBef>
              <a:spcAft>
                <a:spcPct val="0"/>
              </a:spcAft>
              <a:buClrTx/>
              <a:buSzTx/>
              <a:buFont typeface="Wingdings" panose="05000000000000000000" pitchFamily="2" charset="2"/>
              <a:buChar char="ü"/>
              <a:tabLst/>
            </a:pPr>
            <a:r>
              <a:rPr kumimoji="0" lang="en-US" altLang="en-US" sz="3200" b="0" i="0" u="none" strike="noStrike" cap="none" normalizeH="0" baseline="0" dirty="0">
                <a:ln>
                  <a:noFill/>
                </a:ln>
                <a:solidFill>
                  <a:schemeClr val="tx1"/>
                </a:solidFill>
                <a:effectLst/>
                <a:latin typeface="Arial" panose="020B0604020202020204" pitchFamily="34" charset="0"/>
              </a:rPr>
              <a:t>Troubleshoot wiring or Arduino issues</a:t>
            </a:r>
          </a:p>
          <a:p>
            <a:pPr marL="457200" marR="0" lvl="0" indent="-457200" algn="l" defTabSz="914400" rtl="0" eaLnBrk="0" fontAlgn="base" latinLnBrk="0" hangingPunct="0">
              <a:lnSpc>
                <a:spcPct val="100000"/>
              </a:lnSpc>
              <a:spcBef>
                <a:spcPct val="0"/>
              </a:spcBef>
              <a:spcAft>
                <a:spcPct val="0"/>
              </a:spcAft>
              <a:buClrTx/>
              <a:buSzTx/>
              <a:buFont typeface="Wingdings" panose="05000000000000000000" pitchFamily="2" charset="2"/>
              <a:buChar char="ü"/>
              <a:tabLst/>
            </a:pPr>
            <a:r>
              <a:rPr kumimoji="0" lang="en-US" altLang="en-US" sz="3200" b="0" i="0" u="none" strike="noStrike" cap="none" normalizeH="0" baseline="0" dirty="0">
                <a:ln>
                  <a:noFill/>
                </a:ln>
                <a:solidFill>
                  <a:schemeClr val="tx1"/>
                </a:solidFill>
                <a:effectLst/>
                <a:latin typeface="Arial" panose="020B0604020202020204" pitchFamily="34" charset="0"/>
              </a:rPr>
              <a:t>Write posts and help answer forum questions</a:t>
            </a:r>
          </a:p>
          <a:p>
            <a:pPr marL="457200" marR="0" lvl="0" indent="-457200" algn="l" defTabSz="914400" rtl="0" eaLnBrk="0" fontAlgn="base" latinLnBrk="0" hangingPunct="0">
              <a:lnSpc>
                <a:spcPct val="100000"/>
              </a:lnSpc>
              <a:spcBef>
                <a:spcPct val="0"/>
              </a:spcBef>
              <a:spcAft>
                <a:spcPct val="0"/>
              </a:spcAft>
              <a:buClrTx/>
              <a:buSzTx/>
              <a:buFont typeface="Wingdings" panose="05000000000000000000" pitchFamily="2" charset="2"/>
              <a:buChar char="ü"/>
              <a:tabLst/>
            </a:pPr>
            <a:r>
              <a:rPr kumimoji="0" lang="en-US" altLang="en-US" sz="3200" b="0" i="0" u="none" strike="noStrike" cap="none" normalizeH="0" baseline="0" dirty="0">
                <a:ln>
                  <a:noFill/>
                </a:ln>
                <a:solidFill>
                  <a:schemeClr val="tx1"/>
                </a:solidFill>
                <a:effectLst/>
                <a:latin typeface="Arial" panose="020B0604020202020204" pitchFamily="34" charset="0"/>
              </a:rPr>
              <a:t>Stay inspired when you’re stuck</a:t>
            </a:r>
          </a:p>
        </p:txBody>
      </p:sp>
    </p:spTree>
    <p:extLst>
      <p:ext uri="{BB962C8B-B14F-4D97-AF65-F5344CB8AC3E}">
        <p14:creationId xmlns:p14="http://schemas.microsoft.com/office/powerpoint/2010/main" val="87695147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05124F4-F2EF-DD16-1C2C-C1CE7224DF27}"/>
              </a:ext>
            </a:extLst>
          </p:cNvPr>
          <p:cNvSpPr>
            <a:spLocks noGrp="1"/>
          </p:cNvSpPr>
          <p:nvPr>
            <p:ph type="sldNum" sz="quarter" idx="4"/>
          </p:nvPr>
        </p:nvSpPr>
        <p:spPr/>
        <p:txBody>
          <a:bodyPr/>
          <a:lstStyle/>
          <a:p>
            <a:pPr algn="r"/>
            <a:fld id="{A66A5F3A-8858-4907-B232-55DBE7BD5DF7}" type="slidenum">
              <a:rPr lang="en-US" smtClean="0"/>
              <a:pPr algn="r"/>
              <a:t>65</a:t>
            </a:fld>
            <a:endParaRPr lang="en-US"/>
          </a:p>
        </p:txBody>
      </p:sp>
      <p:sp>
        <p:nvSpPr>
          <p:cNvPr id="3" name="Title 1">
            <a:extLst>
              <a:ext uri="{FF2B5EF4-FFF2-40B4-BE49-F238E27FC236}">
                <a16:creationId xmlns:a16="http://schemas.microsoft.com/office/drawing/2014/main" id="{A36E7C50-1AA8-B10A-A9AD-DB27CF381203}"/>
              </a:ext>
            </a:extLst>
          </p:cNvPr>
          <p:cNvSpPr txBox="1">
            <a:spLocks/>
          </p:cNvSpPr>
          <p:nvPr/>
        </p:nvSpPr>
        <p:spPr>
          <a:xfrm>
            <a:off x="294519" y="2181025"/>
            <a:ext cx="9605962" cy="7397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r>
              <a:rPr lang="en-US" sz="3600" dirty="0"/>
              <a:t>Q &amp; A</a:t>
            </a:r>
          </a:p>
        </p:txBody>
      </p:sp>
      <p:sp>
        <p:nvSpPr>
          <p:cNvPr id="5" name="TextBox 4">
            <a:extLst>
              <a:ext uri="{FF2B5EF4-FFF2-40B4-BE49-F238E27FC236}">
                <a16:creationId xmlns:a16="http://schemas.microsoft.com/office/drawing/2014/main" id="{9DA59565-9ACA-EFFD-C0B5-49E5AD551C1A}"/>
              </a:ext>
            </a:extLst>
          </p:cNvPr>
          <p:cNvSpPr txBox="1"/>
          <p:nvPr/>
        </p:nvSpPr>
        <p:spPr>
          <a:xfrm>
            <a:off x="429567" y="3516813"/>
            <a:ext cx="6104372" cy="2031325"/>
          </a:xfrm>
          <a:prstGeom prst="rect">
            <a:avLst/>
          </a:prstGeom>
          <a:noFill/>
        </p:spPr>
        <p:txBody>
          <a:bodyPr wrap="square">
            <a:spAutoFit/>
          </a:bodyPr>
          <a:lstStyle/>
          <a:p>
            <a:pPr rtl="0" fontAlgn="ctr">
              <a:spcBef>
                <a:spcPts val="0"/>
              </a:spcBef>
              <a:spcAft>
                <a:spcPts val="0"/>
              </a:spcAft>
            </a:pPr>
            <a:r>
              <a:rPr lang="en-US" sz="1800" dirty="0">
                <a:effectLst/>
                <a:latin typeface="-apple-system"/>
                <a:hlinkClick r:id="rId2"/>
              </a:rPr>
              <a:t>Creating Low Cost Circuits and PCBs using Fritzing</a:t>
            </a:r>
            <a:endParaRPr lang="en-US" sz="1800" dirty="0">
              <a:effectLst/>
              <a:latin typeface="-apple-system"/>
            </a:endParaRPr>
          </a:p>
          <a:p>
            <a:pPr rtl="0" fontAlgn="ctr">
              <a:spcBef>
                <a:spcPts val="0"/>
              </a:spcBef>
              <a:spcAft>
                <a:spcPts val="0"/>
              </a:spcAft>
            </a:pPr>
            <a:r>
              <a:rPr lang="en-US" sz="1800" dirty="0">
                <a:effectLst/>
                <a:latin typeface="Calibri" panose="020F0502020204030204" pitchFamily="34" charset="0"/>
              </a:rPr>
              <a:t> </a:t>
            </a:r>
          </a:p>
          <a:p>
            <a:pPr marL="685800" marR="0">
              <a:spcBef>
                <a:spcPts val="0"/>
              </a:spcBef>
              <a:spcAft>
                <a:spcPts val="0"/>
              </a:spcAft>
            </a:pPr>
            <a:r>
              <a:rPr lang="en-US" sz="1800" dirty="0">
                <a:effectLst/>
                <a:latin typeface="Calibri" panose="020F0502020204030204" pitchFamily="34" charset="0"/>
              </a:rPr>
              <a:t>Wednesday, 8/7/2024 9:30am to 12:30</a:t>
            </a:r>
          </a:p>
          <a:p>
            <a:pPr marL="685800" marR="0">
              <a:spcBef>
                <a:spcPts val="0"/>
              </a:spcBef>
              <a:spcAft>
                <a:spcPts val="0"/>
              </a:spcAft>
            </a:pPr>
            <a:r>
              <a:rPr lang="en-US" sz="1800" dirty="0">
                <a:effectLst/>
                <a:latin typeface="Calibri" panose="020F0502020204030204" pitchFamily="34" charset="0"/>
              </a:rPr>
              <a:t>Room: Shanghai</a:t>
            </a:r>
          </a:p>
          <a:p>
            <a:pPr marL="685800" marR="0">
              <a:spcBef>
                <a:spcPts val="0"/>
              </a:spcBef>
              <a:spcAft>
                <a:spcPts val="0"/>
              </a:spcAft>
            </a:pPr>
            <a:endParaRPr lang="en-US" sz="1800" dirty="0">
              <a:effectLst/>
              <a:latin typeface="Calibri" panose="020F0502020204030204" pitchFamily="34" charset="0"/>
            </a:endParaRPr>
          </a:p>
          <a:p>
            <a:pPr marL="685800" marR="0">
              <a:spcBef>
                <a:spcPts val="0"/>
              </a:spcBef>
              <a:spcAft>
                <a:spcPts val="0"/>
              </a:spcAft>
            </a:pPr>
            <a:r>
              <a:rPr lang="en-US" sz="1800" dirty="0">
                <a:effectLst/>
                <a:latin typeface="Calibri" panose="020F0502020204030204" pitchFamily="34" charset="0"/>
              </a:rPr>
              <a:t>Friday, 8/9/2024 3:30pm - 6:30pm</a:t>
            </a:r>
          </a:p>
          <a:p>
            <a:pPr marL="685800" marR="0">
              <a:spcBef>
                <a:spcPts val="0"/>
              </a:spcBef>
              <a:spcAft>
                <a:spcPts val="0"/>
              </a:spcAft>
            </a:pPr>
            <a:r>
              <a:rPr lang="en-US" sz="1800" dirty="0">
                <a:effectLst/>
                <a:latin typeface="Calibri" panose="020F0502020204030204" pitchFamily="34" charset="0"/>
              </a:rPr>
              <a:t>Room: Tokyo</a:t>
            </a:r>
          </a:p>
        </p:txBody>
      </p:sp>
      <p:sp>
        <p:nvSpPr>
          <p:cNvPr id="4" name="Date Placeholder 3">
            <a:extLst>
              <a:ext uri="{FF2B5EF4-FFF2-40B4-BE49-F238E27FC236}">
                <a16:creationId xmlns:a16="http://schemas.microsoft.com/office/drawing/2014/main" id="{BB95CD13-7FAC-DC39-2FA3-B74F4C3392DC}"/>
              </a:ext>
            </a:extLst>
          </p:cNvPr>
          <p:cNvSpPr>
            <a:spLocks noGrp="1"/>
          </p:cNvSpPr>
          <p:nvPr>
            <p:ph type="dt" sz="half" idx="2"/>
          </p:nvPr>
        </p:nvSpPr>
        <p:spPr/>
        <p:txBody>
          <a:bodyPr/>
          <a:lstStyle/>
          <a:p>
            <a:r>
              <a:rPr lang="en-US"/>
              <a:t>7/15/2025</a:t>
            </a:r>
            <a:endParaRPr lang="en-US" dirty="0"/>
          </a:p>
        </p:txBody>
      </p:sp>
      <p:sp>
        <p:nvSpPr>
          <p:cNvPr id="6" name="Footer Placeholder 5">
            <a:extLst>
              <a:ext uri="{FF2B5EF4-FFF2-40B4-BE49-F238E27FC236}">
                <a16:creationId xmlns:a16="http://schemas.microsoft.com/office/drawing/2014/main" id="{EF731E81-90B1-5B67-1359-3CF0339A51D2}"/>
              </a:ext>
            </a:extLst>
          </p:cNvPr>
          <p:cNvSpPr>
            <a:spLocks noGrp="1"/>
          </p:cNvSpPr>
          <p:nvPr>
            <p:ph type="ftr" sz="quarter" idx="3"/>
          </p:nvPr>
        </p:nvSpPr>
        <p:spPr/>
        <p:txBody>
          <a:bodyPr/>
          <a:lstStyle/>
          <a:p>
            <a:r>
              <a:rPr lang="en-US"/>
              <a:t>2025 NMRA National Convention</a:t>
            </a:r>
            <a:endParaRPr lang="en-US" dirty="0"/>
          </a:p>
        </p:txBody>
      </p:sp>
    </p:spTree>
    <p:extLst>
      <p:ext uri="{BB962C8B-B14F-4D97-AF65-F5344CB8AC3E}">
        <p14:creationId xmlns:p14="http://schemas.microsoft.com/office/powerpoint/2010/main" val="417798892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05124F4-F2EF-DD16-1C2C-C1CE7224DF27}"/>
              </a:ext>
            </a:extLst>
          </p:cNvPr>
          <p:cNvSpPr>
            <a:spLocks noGrp="1"/>
          </p:cNvSpPr>
          <p:nvPr>
            <p:ph type="sldNum" sz="quarter" idx="4"/>
          </p:nvPr>
        </p:nvSpPr>
        <p:spPr/>
        <p:txBody>
          <a:bodyPr/>
          <a:lstStyle/>
          <a:p>
            <a:pPr algn="r"/>
            <a:fld id="{A66A5F3A-8858-4907-B232-55DBE7BD5DF7}" type="slidenum">
              <a:rPr lang="en-US" smtClean="0"/>
              <a:pPr algn="r"/>
              <a:t>66</a:t>
            </a:fld>
            <a:endParaRPr lang="en-US"/>
          </a:p>
        </p:txBody>
      </p:sp>
      <p:sp>
        <p:nvSpPr>
          <p:cNvPr id="3" name="Title 1">
            <a:extLst>
              <a:ext uri="{FF2B5EF4-FFF2-40B4-BE49-F238E27FC236}">
                <a16:creationId xmlns:a16="http://schemas.microsoft.com/office/drawing/2014/main" id="{A36E7C50-1AA8-B10A-A9AD-DB27CF381203}"/>
              </a:ext>
            </a:extLst>
          </p:cNvPr>
          <p:cNvSpPr txBox="1">
            <a:spLocks/>
          </p:cNvSpPr>
          <p:nvPr/>
        </p:nvSpPr>
        <p:spPr>
          <a:xfrm>
            <a:off x="294519" y="2181025"/>
            <a:ext cx="9605962" cy="7397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r>
              <a:rPr lang="en-US" sz="3600" dirty="0"/>
              <a:t>THANKS !</a:t>
            </a:r>
          </a:p>
        </p:txBody>
      </p:sp>
      <p:sp>
        <p:nvSpPr>
          <p:cNvPr id="4" name="Date Placeholder 3">
            <a:extLst>
              <a:ext uri="{FF2B5EF4-FFF2-40B4-BE49-F238E27FC236}">
                <a16:creationId xmlns:a16="http://schemas.microsoft.com/office/drawing/2014/main" id="{5464DB81-13EE-3F8F-D5A5-2CED8D38FFAA}"/>
              </a:ext>
            </a:extLst>
          </p:cNvPr>
          <p:cNvSpPr>
            <a:spLocks noGrp="1"/>
          </p:cNvSpPr>
          <p:nvPr>
            <p:ph type="dt" sz="half" idx="2"/>
          </p:nvPr>
        </p:nvSpPr>
        <p:spPr/>
        <p:txBody>
          <a:bodyPr/>
          <a:lstStyle/>
          <a:p>
            <a:r>
              <a:rPr lang="en-US"/>
              <a:t>7/15/2025</a:t>
            </a:r>
            <a:endParaRPr lang="en-US" dirty="0"/>
          </a:p>
        </p:txBody>
      </p:sp>
      <p:sp>
        <p:nvSpPr>
          <p:cNvPr id="5" name="Footer Placeholder 4">
            <a:extLst>
              <a:ext uri="{FF2B5EF4-FFF2-40B4-BE49-F238E27FC236}">
                <a16:creationId xmlns:a16="http://schemas.microsoft.com/office/drawing/2014/main" id="{9BAB3B02-356B-F5A0-CB36-1E3E35F4781E}"/>
              </a:ext>
            </a:extLst>
          </p:cNvPr>
          <p:cNvSpPr>
            <a:spLocks noGrp="1"/>
          </p:cNvSpPr>
          <p:nvPr>
            <p:ph type="ftr" sz="quarter" idx="3"/>
          </p:nvPr>
        </p:nvSpPr>
        <p:spPr/>
        <p:txBody>
          <a:bodyPr/>
          <a:lstStyle/>
          <a:p>
            <a:r>
              <a:rPr lang="en-US"/>
              <a:t>2025 NMRA National Convention</a:t>
            </a:r>
            <a:endParaRPr lang="en-US" dirty="0"/>
          </a:p>
        </p:txBody>
      </p:sp>
    </p:spTree>
    <p:extLst>
      <p:ext uri="{BB962C8B-B14F-4D97-AF65-F5344CB8AC3E}">
        <p14:creationId xmlns:p14="http://schemas.microsoft.com/office/powerpoint/2010/main" val="6442815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2283C3-BC8C-B31F-F09F-A734A9AD01CB}"/>
              </a:ext>
            </a:extLst>
          </p:cNvPr>
          <p:cNvSpPr>
            <a:spLocks noGrp="1"/>
          </p:cNvSpPr>
          <p:nvPr>
            <p:ph type="dt" sz="half" idx="2"/>
          </p:nvPr>
        </p:nvSpPr>
        <p:spPr/>
        <p:txBody>
          <a:bodyPr/>
          <a:lstStyle/>
          <a:p>
            <a:r>
              <a:rPr lang="en-US"/>
              <a:t>7/15/2025</a:t>
            </a:r>
            <a:endParaRPr lang="en-US" dirty="0"/>
          </a:p>
        </p:txBody>
      </p:sp>
      <p:sp>
        <p:nvSpPr>
          <p:cNvPr id="3" name="Footer Placeholder 2">
            <a:extLst>
              <a:ext uri="{FF2B5EF4-FFF2-40B4-BE49-F238E27FC236}">
                <a16:creationId xmlns:a16="http://schemas.microsoft.com/office/drawing/2014/main" id="{DF373C46-0037-5179-E165-7EF01C8CFD95}"/>
              </a:ext>
            </a:extLst>
          </p:cNvPr>
          <p:cNvSpPr>
            <a:spLocks noGrp="1"/>
          </p:cNvSpPr>
          <p:nvPr>
            <p:ph type="ftr" sz="quarter" idx="3"/>
          </p:nvPr>
        </p:nvSpPr>
        <p:spPr/>
        <p:txBody>
          <a:bodyPr/>
          <a:lstStyle/>
          <a:p>
            <a:r>
              <a:rPr lang="en-US" sz="2000" b="1" i="0" kern="1200" baseline="0">
                <a:solidFill>
                  <a:schemeClr val="bg1">
                    <a:lumMod val="95000"/>
                  </a:schemeClr>
                </a:solidFill>
                <a:effectLst/>
                <a:latin typeface="+mn-lt"/>
                <a:ea typeface="+mn-ea"/>
                <a:cs typeface="+mn-cs"/>
              </a:rPr>
              <a:t>2025 NMRA National Convention</a:t>
            </a:r>
            <a:endParaRPr lang="en-US" dirty="0"/>
          </a:p>
        </p:txBody>
      </p:sp>
      <p:sp>
        <p:nvSpPr>
          <p:cNvPr id="4" name="Slide Number Placeholder 3">
            <a:extLst>
              <a:ext uri="{FF2B5EF4-FFF2-40B4-BE49-F238E27FC236}">
                <a16:creationId xmlns:a16="http://schemas.microsoft.com/office/drawing/2014/main" id="{33E56E63-305C-9DF4-2F9A-56FA33940A6F}"/>
              </a:ext>
            </a:extLst>
          </p:cNvPr>
          <p:cNvSpPr>
            <a:spLocks noGrp="1"/>
          </p:cNvSpPr>
          <p:nvPr>
            <p:ph type="sldNum" sz="quarter" idx="4"/>
          </p:nvPr>
        </p:nvSpPr>
        <p:spPr/>
        <p:txBody>
          <a:bodyPr/>
          <a:lstStyle/>
          <a:p>
            <a:pPr algn="r"/>
            <a:fld id="{A66A5F3A-8858-4907-B232-55DBE7BD5DF7}" type="slidenum">
              <a:rPr lang="en-US" smtClean="0"/>
              <a:pPr algn="r"/>
              <a:t>7</a:t>
            </a:fld>
            <a:endParaRPr lang="en-US"/>
          </a:p>
        </p:txBody>
      </p:sp>
      <p:sp>
        <p:nvSpPr>
          <p:cNvPr id="6" name="TextBox 5">
            <a:extLst>
              <a:ext uri="{FF2B5EF4-FFF2-40B4-BE49-F238E27FC236}">
                <a16:creationId xmlns:a16="http://schemas.microsoft.com/office/drawing/2014/main" id="{3AFD0761-536E-F13F-F05A-4D83CDB1F819}"/>
              </a:ext>
            </a:extLst>
          </p:cNvPr>
          <p:cNvSpPr txBox="1"/>
          <p:nvPr/>
        </p:nvSpPr>
        <p:spPr>
          <a:xfrm>
            <a:off x="181676" y="207475"/>
            <a:ext cx="11419773" cy="745025"/>
          </a:xfrm>
          <a:prstGeom prst="rect">
            <a:avLst/>
          </a:prstGeom>
        </p:spPr>
        <p:txBody>
          <a:bodyPr vert="horz" lIns="91440" tIns="45720" rIns="91440" bIns="45720" rtlCol="0" anchor="t">
            <a:normAutofit/>
          </a:bodyPr>
          <a:lstStyle>
            <a:lvl1pPr defTabSz="914400">
              <a:lnSpc>
                <a:spcPct val="90000"/>
              </a:lnSpc>
              <a:spcBef>
                <a:spcPct val="0"/>
              </a:spcBef>
              <a:buNone/>
              <a:defRPr sz="3200" b="0" i="0" cap="all">
                <a:effectLst/>
                <a:latin typeface="+mj-lt"/>
                <a:ea typeface="+mj-ea"/>
                <a:cs typeface="+mj-cs"/>
              </a:defRPr>
            </a:lvl1pPr>
          </a:lstStyle>
          <a:p>
            <a:r>
              <a:rPr lang="en-US" dirty="0"/>
              <a:t>🧠 Why Choose ChatGPT Over Other AI Tools?</a:t>
            </a:r>
          </a:p>
        </p:txBody>
      </p:sp>
      <p:graphicFrame>
        <p:nvGraphicFramePr>
          <p:cNvPr id="7" name="Table 6">
            <a:extLst>
              <a:ext uri="{FF2B5EF4-FFF2-40B4-BE49-F238E27FC236}">
                <a16:creationId xmlns:a16="http://schemas.microsoft.com/office/drawing/2014/main" id="{5C50172F-2066-6BA0-D6EF-BDEE3248EEFC}"/>
              </a:ext>
            </a:extLst>
          </p:cNvPr>
          <p:cNvGraphicFramePr>
            <a:graphicFrameLocks noGrp="1"/>
          </p:cNvGraphicFramePr>
          <p:nvPr>
            <p:extLst>
              <p:ext uri="{D42A27DB-BD31-4B8C-83A1-F6EECF244321}">
                <p14:modId xmlns:p14="http://schemas.microsoft.com/office/powerpoint/2010/main" val="2066057831"/>
              </p:ext>
            </p:extLst>
          </p:nvPr>
        </p:nvGraphicFramePr>
        <p:xfrm>
          <a:off x="352424" y="952500"/>
          <a:ext cx="11657899" cy="5137860"/>
        </p:xfrm>
        <a:graphic>
          <a:graphicData uri="http://schemas.openxmlformats.org/drawingml/2006/table">
            <a:tbl>
              <a:tblPr/>
              <a:tblGrid>
                <a:gridCol w="2379374">
                  <a:extLst>
                    <a:ext uri="{9D8B030D-6E8A-4147-A177-3AD203B41FA5}">
                      <a16:colId xmlns:a16="http://schemas.microsoft.com/office/drawing/2014/main" val="917555313"/>
                    </a:ext>
                  </a:extLst>
                </a:gridCol>
                <a:gridCol w="3449575">
                  <a:extLst>
                    <a:ext uri="{9D8B030D-6E8A-4147-A177-3AD203B41FA5}">
                      <a16:colId xmlns:a16="http://schemas.microsoft.com/office/drawing/2014/main" val="1766401742"/>
                    </a:ext>
                  </a:extLst>
                </a:gridCol>
                <a:gridCol w="2914475">
                  <a:extLst>
                    <a:ext uri="{9D8B030D-6E8A-4147-A177-3AD203B41FA5}">
                      <a16:colId xmlns:a16="http://schemas.microsoft.com/office/drawing/2014/main" val="106878121"/>
                    </a:ext>
                  </a:extLst>
                </a:gridCol>
                <a:gridCol w="2914475">
                  <a:extLst>
                    <a:ext uri="{9D8B030D-6E8A-4147-A177-3AD203B41FA5}">
                      <a16:colId xmlns:a16="http://schemas.microsoft.com/office/drawing/2014/main" val="1952135181"/>
                    </a:ext>
                  </a:extLst>
                </a:gridCol>
              </a:tblGrid>
              <a:tr h="362631">
                <a:tc>
                  <a:txBody>
                    <a:bodyPr/>
                    <a:lstStyle/>
                    <a:p>
                      <a:pPr>
                        <a:buNone/>
                      </a:pPr>
                      <a:r>
                        <a:rPr lang="en-US" sz="1600" b="1"/>
                        <a:t>Feature</a:t>
                      </a:r>
                      <a:endParaRPr lang="en-US" sz="1600"/>
                    </a:p>
                  </a:txBody>
                  <a:tcPr marL="35934" marR="35934" marT="17967" marB="17967" anchor="ctr">
                    <a:lnL>
                      <a:noFill/>
                    </a:lnL>
                    <a:lnR>
                      <a:noFill/>
                    </a:lnR>
                    <a:lnT>
                      <a:noFill/>
                    </a:lnT>
                    <a:lnB>
                      <a:noFill/>
                    </a:lnB>
                    <a:noFill/>
                  </a:tcPr>
                </a:tc>
                <a:tc>
                  <a:txBody>
                    <a:bodyPr/>
                    <a:lstStyle/>
                    <a:p>
                      <a:pPr>
                        <a:buNone/>
                      </a:pPr>
                      <a:r>
                        <a:rPr lang="en-US" sz="1600" b="1"/>
                        <a:t>ChatGPT (OpenAI)</a:t>
                      </a:r>
                      <a:endParaRPr lang="en-US" sz="1600"/>
                    </a:p>
                  </a:txBody>
                  <a:tcPr marL="35934" marR="35934" marT="17967" marB="17967" anchor="ctr">
                    <a:lnL>
                      <a:noFill/>
                    </a:lnL>
                    <a:lnR>
                      <a:noFill/>
                    </a:lnR>
                    <a:lnT>
                      <a:noFill/>
                    </a:lnT>
                    <a:lnB>
                      <a:noFill/>
                    </a:lnB>
                    <a:noFill/>
                  </a:tcPr>
                </a:tc>
                <a:tc>
                  <a:txBody>
                    <a:bodyPr/>
                    <a:lstStyle/>
                    <a:p>
                      <a:pPr>
                        <a:buNone/>
                      </a:pPr>
                      <a:r>
                        <a:rPr lang="en-US" sz="1600" b="1"/>
                        <a:t>Gemini (Google DeepMind)</a:t>
                      </a:r>
                      <a:endParaRPr lang="en-US" sz="1600"/>
                    </a:p>
                  </a:txBody>
                  <a:tcPr marL="35934" marR="35934" marT="17967" marB="17967" anchor="ctr">
                    <a:lnL>
                      <a:noFill/>
                    </a:lnL>
                    <a:lnR>
                      <a:noFill/>
                    </a:lnR>
                    <a:lnT>
                      <a:noFill/>
                    </a:lnT>
                    <a:lnB>
                      <a:noFill/>
                    </a:lnB>
                    <a:noFill/>
                  </a:tcPr>
                </a:tc>
                <a:tc>
                  <a:txBody>
                    <a:bodyPr/>
                    <a:lstStyle/>
                    <a:p>
                      <a:pPr>
                        <a:buNone/>
                      </a:pPr>
                      <a:r>
                        <a:rPr lang="en-US" sz="1600" b="1"/>
                        <a:t>Grok (xAI)</a:t>
                      </a:r>
                      <a:endParaRPr lang="en-US" sz="1600"/>
                    </a:p>
                  </a:txBody>
                  <a:tcPr marL="35934" marR="35934" marT="17967" marB="17967" anchor="ctr">
                    <a:lnL>
                      <a:noFill/>
                    </a:lnL>
                    <a:lnR>
                      <a:noFill/>
                    </a:lnR>
                    <a:lnT>
                      <a:noFill/>
                    </a:lnT>
                    <a:lnB>
                      <a:noFill/>
                    </a:lnB>
                    <a:noFill/>
                  </a:tcPr>
                </a:tc>
                <a:extLst>
                  <a:ext uri="{0D108BD9-81ED-4DB2-BD59-A6C34878D82A}">
                    <a16:rowId xmlns:a16="http://schemas.microsoft.com/office/drawing/2014/main" val="298953467"/>
                  </a:ext>
                </a:extLst>
              </a:tr>
              <a:tr h="531504">
                <a:tc>
                  <a:txBody>
                    <a:bodyPr/>
                    <a:lstStyle/>
                    <a:p>
                      <a:pPr>
                        <a:buNone/>
                      </a:pPr>
                      <a:r>
                        <a:rPr lang="en-US" sz="1600" b="1"/>
                        <a:t>Free Access</a:t>
                      </a:r>
                      <a:endParaRPr lang="en-US" sz="1600"/>
                    </a:p>
                  </a:txBody>
                  <a:tcPr marL="35934" marR="35934" marT="17967" marB="17967" anchor="ctr">
                    <a:lnL>
                      <a:noFill/>
                    </a:lnL>
                    <a:lnR>
                      <a:noFill/>
                    </a:lnR>
                    <a:lnT>
                      <a:noFill/>
                    </a:lnT>
                    <a:lnB>
                      <a:noFill/>
                    </a:lnB>
                    <a:noFill/>
                  </a:tcPr>
                </a:tc>
                <a:tc>
                  <a:txBody>
                    <a:bodyPr/>
                    <a:lstStyle/>
                    <a:p>
                      <a:pPr>
                        <a:buNone/>
                      </a:pPr>
                      <a:r>
                        <a:rPr lang="en-US" sz="1600"/>
                        <a:t>✅ GPT-3.5 (text-only) and GPT-4o mini (limited multimodal)</a:t>
                      </a:r>
                    </a:p>
                  </a:txBody>
                  <a:tcPr marL="35934" marR="35934" marT="17967" marB="17967" anchor="ctr">
                    <a:lnL>
                      <a:noFill/>
                    </a:lnL>
                    <a:lnR>
                      <a:noFill/>
                    </a:lnR>
                    <a:lnT>
                      <a:noFill/>
                    </a:lnT>
                    <a:lnB>
                      <a:noFill/>
                    </a:lnB>
                    <a:noFill/>
                  </a:tcPr>
                </a:tc>
                <a:tc>
                  <a:txBody>
                    <a:bodyPr/>
                    <a:lstStyle/>
                    <a:p>
                      <a:pPr>
                        <a:buNone/>
                      </a:pPr>
                      <a:r>
                        <a:rPr lang="en-US" sz="1600"/>
                        <a:t>✅ Gemini 2.5 Flash-Lite (text-only)</a:t>
                      </a:r>
                    </a:p>
                  </a:txBody>
                  <a:tcPr marL="35934" marR="35934" marT="17967" marB="17967" anchor="ctr">
                    <a:lnL>
                      <a:noFill/>
                    </a:lnL>
                    <a:lnR>
                      <a:noFill/>
                    </a:lnR>
                    <a:lnT>
                      <a:noFill/>
                    </a:lnT>
                    <a:lnB>
                      <a:noFill/>
                    </a:lnB>
                    <a:noFill/>
                  </a:tcPr>
                </a:tc>
                <a:tc>
                  <a:txBody>
                    <a:bodyPr/>
                    <a:lstStyle/>
                    <a:p>
                      <a:pPr>
                        <a:buNone/>
                      </a:pPr>
                      <a:r>
                        <a:rPr lang="en-US" sz="1600"/>
                        <a:t>✅ Grok 3 Mini (text-only)</a:t>
                      </a:r>
                    </a:p>
                  </a:txBody>
                  <a:tcPr marL="35934" marR="35934" marT="17967" marB="17967" anchor="ctr">
                    <a:lnL>
                      <a:noFill/>
                    </a:lnL>
                    <a:lnR>
                      <a:noFill/>
                    </a:lnR>
                    <a:lnT>
                      <a:noFill/>
                    </a:lnT>
                    <a:lnB>
                      <a:noFill/>
                    </a:lnB>
                    <a:noFill/>
                  </a:tcPr>
                </a:tc>
                <a:extLst>
                  <a:ext uri="{0D108BD9-81ED-4DB2-BD59-A6C34878D82A}">
                    <a16:rowId xmlns:a16="http://schemas.microsoft.com/office/drawing/2014/main" val="1287826178"/>
                  </a:ext>
                </a:extLst>
              </a:tr>
              <a:tr h="362631">
                <a:tc>
                  <a:txBody>
                    <a:bodyPr/>
                    <a:lstStyle/>
                    <a:p>
                      <a:pPr>
                        <a:buNone/>
                      </a:pPr>
                      <a:r>
                        <a:rPr lang="en-US" sz="1600" b="1"/>
                        <a:t>Multimodal Support</a:t>
                      </a:r>
                      <a:endParaRPr lang="en-US" sz="1600"/>
                    </a:p>
                  </a:txBody>
                  <a:tcPr marL="35934" marR="35934" marT="17967" marB="17967" anchor="ctr">
                    <a:lnL>
                      <a:noFill/>
                    </a:lnL>
                    <a:lnR>
                      <a:noFill/>
                    </a:lnR>
                    <a:lnT>
                      <a:noFill/>
                    </a:lnT>
                    <a:lnB>
                      <a:noFill/>
                    </a:lnB>
                    <a:noFill/>
                  </a:tcPr>
                </a:tc>
                <a:tc>
                  <a:txBody>
                    <a:bodyPr/>
                    <a:lstStyle/>
                    <a:p>
                      <a:pPr>
                        <a:buNone/>
                      </a:pPr>
                      <a:r>
                        <a:rPr lang="pt-BR" sz="1600"/>
                        <a:t>✅ GPT-4o (text, images, audio, video)</a:t>
                      </a:r>
                    </a:p>
                  </a:txBody>
                  <a:tcPr marL="35934" marR="35934" marT="17967" marB="17967" anchor="ctr">
                    <a:lnL>
                      <a:noFill/>
                    </a:lnL>
                    <a:lnR>
                      <a:noFill/>
                    </a:lnR>
                    <a:lnT>
                      <a:noFill/>
                    </a:lnT>
                    <a:lnB>
                      <a:noFill/>
                    </a:lnB>
                    <a:noFill/>
                  </a:tcPr>
                </a:tc>
                <a:tc>
                  <a:txBody>
                    <a:bodyPr/>
                    <a:lstStyle/>
                    <a:p>
                      <a:pPr>
                        <a:buNone/>
                      </a:pPr>
                      <a:r>
                        <a:rPr lang="en-US" sz="1600"/>
                        <a:t>✅ Gemini 2.5 Pro (text, images, audio, video)</a:t>
                      </a:r>
                    </a:p>
                  </a:txBody>
                  <a:tcPr marL="35934" marR="35934" marT="17967" marB="17967" anchor="ctr">
                    <a:lnL>
                      <a:noFill/>
                    </a:lnL>
                    <a:lnR>
                      <a:noFill/>
                    </a:lnR>
                    <a:lnT>
                      <a:noFill/>
                    </a:lnT>
                    <a:lnB>
                      <a:noFill/>
                    </a:lnB>
                    <a:noFill/>
                  </a:tcPr>
                </a:tc>
                <a:tc>
                  <a:txBody>
                    <a:bodyPr/>
                    <a:lstStyle/>
                    <a:p>
                      <a:pPr>
                        <a:buNone/>
                      </a:pPr>
                      <a:r>
                        <a:rPr lang="en-US" sz="1600"/>
                        <a:t>✅ Grok 3 (text, images, audio)</a:t>
                      </a:r>
                    </a:p>
                  </a:txBody>
                  <a:tcPr marL="35934" marR="35934" marT="17967" marB="17967" anchor="ctr">
                    <a:lnL>
                      <a:noFill/>
                    </a:lnL>
                    <a:lnR>
                      <a:noFill/>
                    </a:lnR>
                    <a:lnT>
                      <a:noFill/>
                    </a:lnT>
                    <a:lnB>
                      <a:noFill/>
                    </a:lnB>
                    <a:noFill/>
                  </a:tcPr>
                </a:tc>
                <a:extLst>
                  <a:ext uri="{0D108BD9-81ED-4DB2-BD59-A6C34878D82A}">
                    <a16:rowId xmlns:a16="http://schemas.microsoft.com/office/drawing/2014/main" val="3165747698"/>
                  </a:ext>
                </a:extLst>
              </a:tr>
              <a:tr h="362631">
                <a:tc>
                  <a:txBody>
                    <a:bodyPr/>
                    <a:lstStyle/>
                    <a:p>
                      <a:pPr>
                        <a:buNone/>
                      </a:pPr>
                      <a:r>
                        <a:rPr lang="en-US" sz="1600" b="1"/>
                        <a:t>Memory &amp; Context</a:t>
                      </a:r>
                      <a:endParaRPr lang="en-US" sz="1600"/>
                    </a:p>
                  </a:txBody>
                  <a:tcPr marL="35934" marR="35934" marT="17967" marB="17967" anchor="ctr">
                    <a:lnL>
                      <a:noFill/>
                    </a:lnL>
                    <a:lnR>
                      <a:noFill/>
                    </a:lnR>
                    <a:lnT>
                      <a:noFill/>
                    </a:lnT>
                    <a:lnB>
                      <a:noFill/>
                    </a:lnB>
                    <a:noFill/>
                  </a:tcPr>
                </a:tc>
                <a:tc>
                  <a:txBody>
                    <a:bodyPr/>
                    <a:lstStyle/>
                    <a:p>
                      <a:pPr>
                        <a:buNone/>
                      </a:pPr>
                      <a:r>
                        <a:rPr lang="en-US" sz="1600"/>
                        <a:t>✅ Customizable memory settings</a:t>
                      </a:r>
                    </a:p>
                  </a:txBody>
                  <a:tcPr marL="35934" marR="35934" marT="17967" marB="17967" anchor="ctr">
                    <a:lnL>
                      <a:noFill/>
                    </a:lnL>
                    <a:lnR>
                      <a:noFill/>
                    </a:lnR>
                    <a:lnT>
                      <a:noFill/>
                    </a:lnT>
                    <a:lnB>
                      <a:noFill/>
                    </a:lnB>
                    <a:noFill/>
                  </a:tcPr>
                </a:tc>
                <a:tc>
                  <a:txBody>
                    <a:bodyPr/>
                    <a:lstStyle/>
                    <a:p>
                      <a:pPr>
                        <a:buNone/>
                      </a:pPr>
                      <a:r>
                        <a:rPr lang="en-US" sz="1600"/>
                        <a:t>❌ Limited context retention</a:t>
                      </a:r>
                    </a:p>
                  </a:txBody>
                  <a:tcPr marL="35934" marR="35934" marT="17967" marB="17967" anchor="ctr">
                    <a:lnL>
                      <a:noFill/>
                    </a:lnL>
                    <a:lnR>
                      <a:noFill/>
                    </a:lnR>
                    <a:lnT>
                      <a:noFill/>
                    </a:lnT>
                    <a:lnB>
                      <a:noFill/>
                    </a:lnB>
                    <a:noFill/>
                  </a:tcPr>
                </a:tc>
                <a:tc>
                  <a:txBody>
                    <a:bodyPr/>
                    <a:lstStyle/>
                    <a:p>
                      <a:pPr>
                        <a:buNone/>
                      </a:pPr>
                      <a:r>
                        <a:rPr lang="en-US" sz="1600"/>
                        <a:t>❌ Limited context retention</a:t>
                      </a:r>
                    </a:p>
                  </a:txBody>
                  <a:tcPr marL="35934" marR="35934" marT="17967" marB="17967" anchor="ctr">
                    <a:lnL>
                      <a:noFill/>
                    </a:lnL>
                    <a:lnR>
                      <a:noFill/>
                    </a:lnR>
                    <a:lnT>
                      <a:noFill/>
                    </a:lnT>
                    <a:lnB>
                      <a:noFill/>
                    </a:lnB>
                    <a:noFill/>
                  </a:tcPr>
                </a:tc>
                <a:extLst>
                  <a:ext uri="{0D108BD9-81ED-4DB2-BD59-A6C34878D82A}">
                    <a16:rowId xmlns:a16="http://schemas.microsoft.com/office/drawing/2014/main" val="1398181992"/>
                  </a:ext>
                </a:extLst>
              </a:tr>
              <a:tr h="531504">
                <a:tc>
                  <a:txBody>
                    <a:bodyPr/>
                    <a:lstStyle/>
                    <a:p>
                      <a:pPr>
                        <a:buNone/>
                      </a:pPr>
                      <a:r>
                        <a:rPr lang="en-US" sz="1600" b="1" dirty="0"/>
                        <a:t>User Interface</a:t>
                      </a:r>
                      <a:endParaRPr lang="en-US" sz="1600" dirty="0"/>
                    </a:p>
                  </a:txBody>
                  <a:tcPr marL="35934" marR="35934" marT="17967" marB="17967" anchor="ctr">
                    <a:lnL>
                      <a:noFill/>
                    </a:lnL>
                    <a:lnR>
                      <a:noFill/>
                    </a:lnR>
                    <a:lnT>
                      <a:noFill/>
                    </a:lnT>
                    <a:lnB>
                      <a:noFill/>
                    </a:lnB>
                    <a:noFill/>
                  </a:tcPr>
                </a:tc>
                <a:tc>
                  <a:txBody>
                    <a:bodyPr/>
                    <a:lstStyle/>
                    <a:p>
                      <a:pPr>
                        <a:buNone/>
                      </a:pPr>
                      <a:r>
                        <a:rPr lang="en-US" sz="1600"/>
                        <a:t>✅ Clean, intuitive, and accessible</a:t>
                      </a:r>
                    </a:p>
                  </a:txBody>
                  <a:tcPr marL="35934" marR="35934" marT="17967" marB="17967" anchor="ctr">
                    <a:lnL>
                      <a:noFill/>
                    </a:lnL>
                    <a:lnR>
                      <a:noFill/>
                    </a:lnR>
                    <a:lnT>
                      <a:noFill/>
                    </a:lnT>
                    <a:lnB>
                      <a:noFill/>
                    </a:lnB>
                    <a:noFill/>
                  </a:tcPr>
                </a:tc>
                <a:tc>
                  <a:txBody>
                    <a:bodyPr/>
                    <a:lstStyle/>
                    <a:p>
                      <a:pPr>
                        <a:buNone/>
                      </a:pPr>
                      <a:r>
                        <a:rPr lang="en-US" sz="1600"/>
                        <a:t>✅ Integrated with Google services (e.g., Gmail, Docs)</a:t>
                      </a:r>
                    </a:p>
                  </a:txBody>
                  <a:tcPr marL="35934" marR="35934" marT="17967" marB="17967" anchor="ctr">
                    <a:lnL>
                      <a:noFill/>
                    </a:lnL>
                    <a:lnR>
                      <a:noFill/>
                    </a:lnR>
                    <a:lnT>
                      <a:noFill/>
                    </a:lnT>
                    <a:lnB>
                      <a:noFill/>
                    </a:lnB>
                    <a:noFill/>
                  </a:tcPr>
                </a:tc>
                <a:tc>
                  <a:txBody>
                    <a:bodyPr/>
                    <a:lstStyle/>
                    <a:p>
                      <a:pPr>
                        <a:buNone/>
                      </a:pPr>
                      <a:r>
                        <a:rPr lang="en-US" sz="1600"/>
                        <a:t>❌ Integrated with X (formerly Twitter), limited external integrations</a:t>
                      </a:r>
                    </a:p>
                  </a:txBody>
                  <a:tcPr marL="35934" marR="35934" marT="17967" marB="17967" anchor="ctr">
                    <a:lnL>
                      <a:noFill/>
                    </a:lnL>
                    <a:lnR>
                      <a:noFill/>
                    </a:lnR>
                    <a:lnT>
                      <a:noFill/>
                    </a:lnT>
                    <a:lnB>
                      <a:noFill/>
                    </a:lnB>
                    <a:noFill/>
                  </a:tcPr>
                </a:tc>
                <a:extLst>
                  <a:ext uri="{0D108BD9-81ED-4DB2-BD59-A6C34878D82A}">
                    <a16:rowId xmlns:a16="http://schemas.microsoft.com/office/drawing/2014/main" val="3095597980"/>
                  </a:ext>
                </a:extLst>
              </a:tr>
              <a:tr h="362631">
                <a:tc>
                  <a:txBody>
                    <a:bodyPr/>
                    <a:lstStyle/>
                    <a:p>
                      <a:pPr>
                        <a:buNone/>
                      </a:pPr>
                      <a:r>
                        <a:rPr lang="en-US" sz="1600" b="1"/>
                        <a:t>Customization</a:t>
                      </a:r>
                      <a:endParaRPr lang="en-US" sz="1600"/>
                    </a:p>
                  </a:txBody>
                  <a:tcPr marL="35934" marR="35934" marT="17967" marB="17967" anchor="ctr">
                    <a:lnL>
                      <a:noFill/>
                    </a:lnL>
                    <a:lnR>
                      <a:noFill/>
                    </a:lnR>
                    <a:lnT>
                      <a:noFill/>
                    </a:lnT>
                    <a:lnB>
                      <a:noFill/>
                    </a:lnB>
                    <a:noFill/>
                  </a:tcPr>
                </a:tc>
                <a:tc>
                  <a:txBody>
                    <a:bodyPr/>
                    <a:lstStyle/>
                    <a:p>
                      <a:pPr>
                        <a:buNone/>
                      </a:pPr>
                      <a:r>
                        <a:rPr lang="en-US" sz="1600"/>
                        <a:t>✅ Custom GPTs and prompt engineering</a:t>
                      </a:r>
                    </a:p>
                  </a:txBody>
                  <a:tcPr marL="35934" marR="35934" marT="17967" marB="17967" anchor="ctr">
                    <a:lnL>
                      <a:noFill/>
                    </a:lnL>
                    <a:lnR>
                      <a:noFill/>
                    </a:lnR>
                    <a:lnT>
                      <a:noFill/>
                    </a:lnT>
                    <a:lnB>
                      <a:noFill/>
                    </a:lnB>
                    <a:noFill/>
                  </a:tcPr>
                </a:tc>
                <a:tc>
                  <a:txBody>
                    <a:bodyPr/>
                    <a:lstStyle/>
                    <a:p>
                      <a:pPr>
                        <a:buNone/>
                      </a:pPr>
                      <a:r>
                        <a:rPr lang="en-US" sz="1600"/>
                        <a:t>✅ Customizable responses and tone adjustments</a:t>
                      </a:r>
                    </a:p>
                  </a:txBody>
                  <a:tcPr marL="35934" marR="35934" marT="17967" marB="17967" anchor="ctr">
                    <a:lnL>
                      <a:noFill/>
                    </a:lnL>
                    <a:lnR>
                      <a:noFill/>
                    </a:lnR>
                    <a:lnT>
                      <a:noFill/>
                    </a:lnT>
                    <a:lnB>
                      <a:noFill/>
                    </a:lnB>
                    <a:noFill/>
                  </a:tcPr>
                </a:tc>
                <a:tc>
                  <a:txBody>
                    <a:bodyPr/>
                    <a:lstStyle/>
                    <a:p>
                      <a:pPr>
                        <a:buNone/>
                      </a:pPr>
                      <a:r>
                        <a:rPr lang="en-US" sz="1600"/>
                        <a:t>❌ Limited customization options</a:t>
                      </a:r>
                    </a:p>
                  </a:txBody>
                  <a:tcPr marL="35934" marR="35934" marT="17967" marB="17967" anchor="ctr">
                    <a:lnL>
                      <a:noFill/>
                    </a:lnL>
                    <a:lnR>
                      <a:noFill/>
                    </a:lnR>
                    <a:lnT>
                      <a:noFill/>
                    </a:lnT>
                    <a:lnB>
                      <a:noFill/>
                    </a:lnB>
                    <a:noFill/>
                  </a:tcPr>
                </a:tc>
                <a:extLst>
                  <a:ext uri="{0D108BD9-81ED-4DB2-BD59-A6C34878D82A}">
                    <a16:rowId xmlns:a16="http://schemas.microsoft.com/office/drawing/2014/main" val="3368867116"/>
                  </a:ext>
                </a:extLst>
              </a:tr>
              <a:tr h="531504">
                <a:tc>
                  <a:txBody>
                    <a:bodyPr/>
                    <a:lstStyle/>
                    <a:p>
                      <a:pPr>
                        <a:buNone/>
                      </a:pPr>
                      <a:r>
                        <a:rPr lang="en-US" sz="1600" b="1"/>
                        <a:t>Pricing</a:t>
                      </a:r>
                      <a:endParaRPr lang="en-US" sz="1600"/>
                    </a:p>
                  </a:txBody>
                  <a:tcPr marL="35934" marR="35934" marT="17967" marB="17967" anchor="ctr">
                    <a:lnL>
                      <a:noFill/>
                    </a:lnL>
                    <a:lnR>
                      <a:noFill/>
                    </a:lnR>
                    <a:lnT>
                      <a:noFill/>
                    </a:lnT>
                    <a:lnB>
                      <a:noFill/>
                    </a:lnB>
                    <a:noFill/>
                  </a:tcPr>
                </a:tc>
                <a:tc>
                  <a:txBody>
                    <a:bodyPr/>
                    <a:lstStyle/>
                    <a:p>
                      <a:pPr>
                        <a:buNone/>
                      </a:pPr>
                      <a:r>
                        <a:rPr lang="en-US" sz="1600"/>
                        <a:t>💰 Free tier available; Plus subscription for advanced features</a:t>
                      </a:r>
                    </a:p>
                  </a:txBody>
                  <a:tcPr marL="35934" marR="35934" marT="17967" marB="17967" anchor="ctr">
                    <a:lnL>
                      <a:noFill/>
                    </a:lnL>
                    <a:lnR>
                      <a:noFill/>
                    </a:lnR>
                    <a:lnT>
                      <a:noFill/>
                    </a:lnT>
                    <a:lnB>
                      <a:noFill/>
                    </a:lnB>
                    <a:noFill/>
                  </a:tcPr>
                </a:tc>
                <a:tc>
                  <a:txBody>
                    <a:bodyPr/>
                    <a:lstStyle/>
                    <a:p>
                      <a:pPr>
                        <a:buNone/>
                      </a:pPr>
                      <a:r>
                        <a:rPr lang="en-US" sz="1600"/>
                        <a:t>💰 Free tier available; Premium features require subscription</a:t>
                      </a:r>
                    </a:p>
                  </a:txBody>
                  <a:tcPr marL="35934" marR="35934" marT="17967" marB="17967" anchor="ctr">
                    <a:lnL>
                      <a:noFill/>
                    </a:lnL>
                    <a:lnR>
                      <a:noFill/>
                    </a:lnR>
                    <a:lnT>
                      <a:noFill/>
                    </a:lnT>
                    <a:lnB>
                      <a:noFill/>
                    </a:lnB>
                    <a:noFill/>
                  </a:tcPr>
                </a:tc>
                <a:tc>
                  <a:txBody>
                    <a:bodyPr/>
                    <a:lstStyle/>
                    <a:p>
                      <a:pPr>
                        <a:buNone/>
                      </a:pPr>
                      <a:r>
                        <a:rPr lang="en-US" sz="1600"/>
                        <a:t>💰 Premium subscription required for full access</a:t>
                      </a:r>
                    </a:p>
                  </a:txBody>
                  <a:tcPr marL="35934" marR="35934" marT="17967" marB="17967" anchor="ctr">
                    <a:lnL>
                      <a:noFill/>
                    </a:lnL>
                    <a:lnR>
                      <a:noFill/>
                    </a:lnR>
                    <a:lnT>
                      <a:noFill/>
                    </a:lnT>
                    <a:lnB>
                      <a:noFill/>
                    </a:lnB>
                    <a:noFill/>
                  </a:tcPr>
                </a:tc>
                <a:extLst>
                  <a:ext uri="{0D108BD9-81ED-4DB2-BD59-A6C34878D82A}">
                    <a16:rowId xmlns:a16="http://schemas.microsoft.com/office/drawing/2014/main" val="1053061012"/>
                  </a:ext>
                </a:extLst>
              </a:tr>
              <a:tr h="531504">
                <a:tc>
                  <a:txBody>
                    <a:bodyPr/>
                    <a:lstStyle/>
                    <a:p>
                      <a:pPr>
                        <a:buNone/>
                      </a:pPr>
                      <a:r>
                        <a:rPr lang="en-US" sz="1600" b="1"/>
                        <a:t>Trust &amp; Safety</a:t>
                      </a:r>
                      <a:endParaRPr lang="en-US" sz="1600"/>
                    </a:p>
                  </a:txBody>
                  <a:tcPr marL="35934" marR="35934" marT="17967" marB="17967" anchor="ctr">
                    <a:lnL>
                      <a:noFill/>
                    </a:lnL>
                    <a:lnR>
                      <a:noFill/>
                    </a:lnR>
                    <a:lnT>
                      <a:noFill/>
                    </a:lnT>
                    <a:lnB>
                      <a:noFill/>
                    </a:lnB>
                    <a:noFill/>
                  </a:tcPr>
                </a:tc>
                <a:tc>
                  <a:txBody>
                    <a:bodyPr/>
                    <a:lstStyle/>
                    <a:p>
                      <a:pPr>
                        <a:buNone/>
                      </a:pPr>
                      <a:r>
                        <a:rPr lang="en-US" sz="1600"/>
                        <a:t>✅ Strong safety protocols and content moderation</a:t>
                      </a:r>
                    </a:p>
                  </a:txBody>
                  <a:tcPr marL="35934" marR="35934" marT="17967" marB="17967" anchor="ctr">
                    <a:lnL>
                      <a:noFill/>
                    </a:lnL>
                    <a:lnR>
                      <a:noFill/>
                    </a:lnR>
                    <a:lnT>
                      <a:noFill/>
                    </a:lnT>
                    <a:lnB>
                      <a:noFill/>
                    </a:lnB>
                    <a:noFill/>
                  </a:tcPr>
                </a:tc>
                <a:tc>
                  <a:txBody>
                    <a:bodyPr/>
                    <a:lstStyle/>
                    <a:p>
                      <a:pPr>
                        <a:buNone/>
                      </a:pPr>
                      <a:r>
                        <a:rPr lang="en-US" sz="1600"/>
                        <a:t>✅ Robust safety measures and content moderation</a:t>
                      </a:r>
                    </a:p>
                  </a:txBody>
                  <a:tcPr marL="35934" marR="35934" marT="17967" marB="17967" anchor="ctr">
                    <a:lnL>
                      <a:noFill/>
                    </a:lnL>
                    <a:lnR>
                      <a:noFill/>
                    </a:lnR>
                    <a:lnT>
                      <a:noFill/>
                    </a:lnT>
                    <a:lnB>
                      <a:noFill/>
                    </a:lnB>
                    <a:noFill/>
                  </a:tcPr>
                </a:tc>
                <a:tc>
                  <a:txBody>
                    <a:bodyPr/>
                    <a:lstStyle/>
                    <a:p>
                      <a:pPr>
                        <a:buNone/>
                      </a:pPr>
                      <a:r>
                        <a:rPr lang="en-US" sz="1600"/>
                        <a:t>⚠️ Recent controversies regarding content moderation and safety </a:t>
                      </a:r>
                    </a:p>
                  </a:txBody>
                  <a:tcPr marL="35934" marR="35934" marT="17967" marB="17967" anchor="ctr">
                    <a:lnL>
                      <a:noFill/>
                    </a:lnL>
                    <a:lnR>
                      <a:noFill/>
                    </a:lnR>
                    <a:lnT>
                      <a:noFill/>
                    </a:lnT>
                    <a:lnB>
                      <a:noFill/>
                    </a:lnB>
                    <a:noFill/>
                  </a:tcPr>
                </a:tc>
                <a:extLst>
                  <a:ext uri="{0D108BD9-81ED-4DB2-BD59-A6C34878D82A}">
                    <a16:rowId xmlns:a16="http://schemas.microsoft.com/office/drawing/2014/main" val="2585056527"/>
                  </a:ext>
                </a:extLst>
              </a:tr>
              <a:tr h="700376">
                <a:tc>
                  <a:txBody>
                    <a:bodyPr/>
                    <a:lstStyle/>
                    <a:p>
                      <a:pPr>
                        <a:buNone/>
                      </a:pPr>
                      <a:r>
                        <a:rPr lang="en-US" sz="1600" b="1"/>
                        <a:t>Ideal For</a:t>
                      </a:r>
                      <a:endParaRPr lang="en-US" sz="1600"/>
                    </a:p>
                  </a:txBody>
                  <a:tcPr marL="35934" marR="35934" marT="17967" marB="17967" anchor="ctr">
                    <a:lnL>
                      <a:noFill/>
                    </a:lnL>
                    <a:lnR>
                      <a:noFill/>
                    </a:lnR>
                    <a:lnT>
                      <a:noFill/>
                    </a:lnT>
                    <a:lnB>
                      <a:noFill/>
                    </a:lnB>
                    <a:noFill/>
                  </a:tcPr>
                </a:tc>
                <a:tc>
                  <a:txBody>
                    <a:bodyPr/>
                    <a:lstStyle/>
                    <a:p>
                      <a:pPr>
                        <a:buNone/>
                      </a:pPr>
                      <a:r>
                        <a:rPr lang="en-US" sz="1600"/>
                        <a:t>🛠️ Hobbyists, educators, content creators, and developers</a:t>
                      </a:r>
                    </a:p>
                  </a:txBody>
                  <a:tcPr marL="35934" marR="35934" marT="17967" marB="17967" anchor="ctr">
                    <a:lnL>
                      <a:noFill/>
                    </a:lnL>
                    <a:lnR>
                      <a:noFill/>
                    </a:lnR>
                    <a:lnT>
                      <a:noFill/>
                    </a:lnT>
                    <a:lnB>
                      <a:noFill/>
                    </a:lnB>
                    <a:noFill/>
                  </a:tcPr>
                </a:tc>
                <a:tc>
                  <a:txBody>
                    <a:bodyPr/>
                    <a:lstStyle/>
                    <a:p>
                      <a:pPr>
                        <a:buNone/>
                      </a:pPr>
                      <a:r>
                        <a:rPr lang="en-US" sz="1600"/>
                        <a:t>🔍 Professionals requiring real-time information and integration with Google services</a:t>
                      </a:r>
                    </a:p>
                  </a:txBody>
                  <a:tcPr marL="35934" marR="35934" marT="17967" marB="17967" anchor="ctr">
                    <a:lnL>
                      <a:noFill/>
                    </a:lnL>
                    <a:lnR>
                      <a:noFill/>
                    </a:lnR>
                    <a:lnT>
                      <a:noFill/>
                    </a:lnT>
                    <a:lnB>
                      <a:noFill/>
                    </a:lnB>
                    <a:noFill/>
                  </a:tcPr>
                </a:tc>
                <a:tc>
                  <a:txBody>
                    <a:bodyPr/>
                    <a:lstStyle/>
                    <a:p>
                      <a:pPr>
                        <a:buNone/>
                      </a:pPr>
                      <a:r>
                        <a:rPr lang="en-US" sz="1600" dirty="0"/>
                        <a:t>🐦 Social media enthusiasts and users seeking edgy responses</a:t>
                      </a:r>
                    </a:p>
                  </a:txBody>
                  <a:tcPr marL="35934" marR="35934" marT="17967" marB="17967" anchor="ctr">
                    <a:lnL>
                      <a:noFill/>
                    </a:lnL>
                    <a:lnR>
                      <a:noFill/>
                    </a:lnR>
                    <a:lnT>
                      <a:noFill/>
                    </a:lnT>
                    <a:lnB>
                      <a:noFill/>
                    </a:lnB>
                    <a:noFill/>
                  </a:tcPr>
                </a:tc>
                <a:extLst>
                  <a:ext uri="{0D108BD9-81ED-4DB2-BD59-A6C34878D82A}">
                    <a16:rowId xmlns:a16="http://schemas.microsoft.com/office/drawing/2014/main" val="2927469328"/>
                  </a:ext>
                </a:extLst>
              </a:tr>
            </a:tbl>
          </a:graphicData>
        </a:graphic>
      </p:graphicFrame>
    </p:spTree>
    <p:extLst>
      <p:ext uri="{BB962C8B-B14F-4D97-AF65-F5344CB8AC3E}">
        <p14:creationId xmlns:p14="http://schemas.microsoft.com/office/powerpoint/2010/main" val="16780840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9C125DB-43D8-98BE-BBD9-0E406F408076}"/>
              </a:ext>
            </a:extLst>
          </p:cNvPr>
          <p:cNvSpPr>
            <a:spLocks noGrp="1"/>
          </p:cNvSpPr>
          <p:nvPr>
            <p:ph type="sldNum" sz="quarter" idx="4"/>
          </p:nvPr>
        </p:nvSpPr>
        <p:spPr>
          <a:xfrm>
            <a:off x="192384" y="6264825"/>
            <a:ext cx="811019" cy="503578"/>
          </a:xfrm>
        </p:spPr>
        <p:txBody>
          <a:bodyPr/>
          <a:lstStyle/>
          <a:p>
            <a:fld id="{A66A5F3A-8858-4907-B232-55DBE7BD5DF7}" type="slidenum">
              <a:rPr lang="en-US" smtClean="0"/>
              <a:pPr/>
              <a:t>8</a:t>
            </a:fld>
            <a:endParaRPr lang="en-US" dirty="0"/>
          </a:p>
        </p:txBody>
      </p:sp>
      <p:sp>
        <p:nvSpPr>
          <p:cNvPr id="3" name="Title 1">
            <a:extLst>
              <a:ext uri="{FF2B5EF4-FFF2-40B4-BE49-F238E27FC236}">
                <a16:creationId xmlns:a16="http://schemas.microsoft.com/office/drawing/2014/main" id="{91F96F26-A54D-4167-C601-DA42D620B4B7}"/>
              </a:ext>
            </a:extLst>
          </p:cNvPr>
          <p:cNvSpPr txBox="1">
            <a:spLocks/>
          </p:cNvSpPr>
          <p:nvPr/>
        </p:nvSpPr>
        <p:spPr>
          <a:xfrm>
            <a:off x="159437" y="61279"/>
            <a:ext cx="9605962" cy="7397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r>
              <a:rPr lang="en-US" sz="3600" dirty="0"/>
              <a:t>CHATGPT HISTORY</a:t>
            </a:r>
          </a:p>
        </p:txBody>
      </p:sp>
      <p:sp>
        <p:nvSpPr>
          <p:cNvPr id="5" name="Rectangle 1">
            <a:extLst>
              <a:ext uri="{FF2B5EF4-FFF2-40B4-BE49-F238E27FC236}">
                <a16:creationId xmlns:a16="http://schemas.microsoft.com/office/drawing/2014/main" id="{B48D285E-FED6-20B5-BA24-39F1076C2402}"/>
              </a:ext>
            </a:extLst>
          </p:cNvPr>
          <p:cNvSpPr>
            <a:spLocks noChangeArrowheads="1"/>
          </p:cNvSpPr>
          <p:nvPr/>
        </p:nvSpPr>
        <p:spPr bwMode="auto">
          <a:xfrm>
            <a:off x="192384" y="1762892"/>
            <a:ext cx="5817891" cy="3416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R="0" lvl="0" algn="l" defTabSz="914400" rtl="0" eaLnBrk="0" fontAlgn="base" latinLnBrk="0" hangingPunct="0">
              <a:lnSpc>
                <a:spcPct val="100000"/>
              </a:lnSpc>
              <a:spcBef>
                <a:spcPct val="0"/>
              </a:spcBef>
              <a:spcAft>
                <a:spcPct val="0"/>
              </a:spcAft>
              <a:buClrTx/>
              <a:buSzTx/>
              <a:tabLst/>
            </a:pPr>
            <a:r>
              <a:rPr kumimoji="0" lang="en-US" altLang="en-US" b="1" i="0" u="none" strike="noStrike" cap="none" normalizeH="0" baseline="0" dirty="0">
                <a:ln>
                  <a:noFill/>
                </a:ln>
                <a:solidFill>
                  <a:schemeClr val="tx1"/>
                </a:solidFill>
                <a:effectLst/>
                <a:latin typeface="Arial" panose="020B0604020202020204" pitchFamily="34" charset="0"/>
              </a:rPr>
              <a:t>Initial Development</a:t>
            </a:r>
            <a:r>
              <a:rPr kumimoji="0" lang="en-US" altLang="en-US" b="0" i="0" u="none" strike="noStrike" cap="none" normalizeH="0" baseline="0" dirty="0">
                <a:ln>
                  <a:noFill/>
                </a:ln>
                <a:solidFill>
                  <a:schemeClr val="tx1"/>
                </a:solidFill>
                <a:effectLst/>
                <a:latin typeface="Arial" panose="020B0604020202020204" pitchFamily="34" charset="0"/>
              </a:rPr>
              <a:t>: ChatGPT is developed by OpenAI, an artificial intelligence research organization.</a:t>
            </a:r>
          </a:p>
          <a:p>
            <a:pPr marR="0" lvl="0" algn="l" defTabSz="914400" rtl="0" eaLnBrk="0" fontAlgn="base" latinLnBrk="0" hangingPunct="0">
              <a:lnSpc>
                <a:spcPct val="100000"/>
              </a:lnSpc>
              <a:spcBef>
                <a:spcPct val="0"/>
              </a:spcBef>
              <a:spcAft>
                <a:spcPct val="0"/>
              </a:spcAft>
              <a:buClrTx/>
              <a:buSzTx/>
              <a:tabLst/>
            </a:pPr>
            <a:endParaRPr kumimoji="0" lang="en-US" altLang="en-US" b="0" i="0" u="none" strike="noStrike" cap="none" normalizeH="0" baseline="0" dirty="0">
              <a:ln>
                <a:noFill/>
              </a:ln>
              <a:solidFill>
                <a:schemeClr val="tx1"/>
              </a:solidFill>
              <a:effectLst/>
              <a:latin typeface="Arial" panose="020B0604020202020204" pitchFamily="34" charset="0"/>
            </a:endParaRPr>
          </a:p>
          <a:p>
            <a:pPr marR="0" lvl="0" algn="l" defTabSz="914400" rtl="0" eaLnBrk="0" fontAlgn="base" latinLnBrk="0" hangingPunct="0">
              <a:lnSpc>
                <a:spcPct val="100000"/>
              </a:lnSpc>
              <a:spcBef>
                <a:spcPct val="0"/>
              </a:spcBef>
              <a:spcAft>
                <a:spcPct val="0"/>
              </a:spcAft>
              <a:buClrTx/>
              <a:buSzTx/>
              <a:tabLst/>
            </a:pPr>
            <a:r>
              <a:rPr kumimoji="0" lang="en-US" altLang="en-US" b="1" i="0" u="none" strike="noStrike" cap="none" normalizeH="0" baseline="0" dirty="0">
                <a:ln>
                  <a:noFill/>
                </a:ln>
                <a:solidFill>
                  <a:schemeClr val="tx1"/>
                </a:solidFill>
                <a:effectLst/>
                <a:latin typeface="Arial" panose="020B0604020202020204" pitchFamily="34" charset="0"/>
              </a:rPr>
              <a:t>Founding</a:t>
            </a:r>
            <a:r>
              <a:rPr kumimoji="0" lang="en-US" altLang="en-US" b="0" i="0" u="none" strike="noStrike" cap="none" normalizeH="0" baseline="0" dirty="0">
                <a:ln>
                  <a:noFill/>
                </a:ln>
                <a:solidFill>
                  <a:schemeClr val="tx1"/>
                </a:solidFill>
                <a:effectLst/>
                <a:latin typeface="Arial" panose="020B0604020202020204" pitchFamily="34" charset="0"/>
              </a:rPr>
              <a:t>: OpenAI was founded in December 2015 by Elon Musk, Sam Altman, Greg Brockman, Ilya </a:t>
            </a:r>
            <a:r>
              <a:rPr kumimoji="0" lang="en-US" altLang="en-US" b="0" i="0" u="none" strike="noStrike" cap="none" normalizeH="0" baseline="0" dirty="0" err="1">
                <a:ln>
                  <a:noFill/>
                </a:ln>
                <a:solidFill>
                  <a:schemeClr val="tx1"/>
                </a:solidFill>
                <a:effectLst/>
                <a:latin typeface="Arial" panose="020B0604020202020204" pitchFamily="34" charset="0"/>
              </a:rPr>
              <a:t>Sutskever</a:t>
            </a:r>
            <a:r>
              <a:rPr kumimoji="0" lang="en-US" altLang="en-US" b="0" i="0" u="none" strike="noStrike" cap="none" normalizeH="0" baseline="0" dirty="0">
                <a:ln>
                  <a:noFill/>
                </a:ln>
                <a:solidFill>
                  <a:schemeClr val="tx1"/>
                </a:solidFill>
                <a:effectLst/>
                <a:latin typeface="Arial" panose="020B0604020202020204" pitchFamily="34" charset="0"/>
              </a:rPr>
              <a:t>, John Schulman, and Wojciech Zaremba, among others.</a:t>
            </a:r>
          </a:p>
          <a:p>
            <a:pPr marR="0" lvl="0" algn="l" defTabSz="914400" rtl="0" eaLnBrk="0" fontAlgn="base" latinLnBrk="0" hangingPunct="0">
              <a:lnSpc>
                <a:spcPct val="100000"/>
              </a:lnSpc>
              <a:spcBef>
                <a:spcPct val="0"/>
              </a:spcBef>
              <a:spcAft>
                <a:spcPct val="0"/>
              </a:spcAft>
              <a:buClrTx/>
              <a:buSzTx/>
              <a:tabLst/>
            </a:pPr>
            <a:endParaRPr kumimoji="0" lang="en-US" altLang="en-US" b="0" i="0" u="none" strike="noStrike" cap="none" normalizeH="0" baseline="0" dirty="0">
              <a:ln>
                <a:noFill/>
              </a:ln>
              <a:solidFill>
                <a:schemeClr val="tx1"/>
              </a:solidFill>
              <a:effectLst/>
              <a:latin typeface="Arial" panose="020B0604020202020204" pitchFamily="34" charset="0"/>
            </a:endParaRPr>
          </a:p>
          <a:p>
            <a:pPr marR="0" lvl="0" algn="l" defTabSz="914400" rtl="0" eaLnBrk="0" fontAlgn="base" latinLnBrk="0" hangingPunct="0">
              <a:lnSpc>
                <a:spcPct val="100000"/>
              </a:lnSpc>
              <a:spcBef>
                <a:spcPct val="0"/>
              </a:spcBef>
              <a:spcAft>
                <a:spcPct val="0"/>
              </a:spcAft>
              <a:buClrTx/>
              <a:buSzTx/>
              <a:tabLst/>
            </a:pPr>
            <a:r>
              <a:rPr kumimoji="0" lang="en-US" altLang="en-US" b="1" i="0" u="none" strike="noStrike" cap="none" normalizeH="0" baseline="0" dirty="0">
                <a:ln>
                  <a:noFill/>
                </a:ln>
                <a:solidFill>
                  <a:schemeClr val="tx1"/>
                </a:solidFill>
                <a:effectLst/>
                <a:latin typeface="Arial" panose="020B0604020202020204" pitchFamily="34" charset="0"/>
              </a:rPr>
              <a:t>Funding</a:t>
            </a:r>
            <a:r>
              <a:rPr kumimoji="0" lang="en-US" altLang="en-US" b="0" i="0" u="none" strike="noStrike" cap="none" normalizeH="0" baseline="0" dirty="0">
                <a:ln>
                  <a:noFill/>
                </a:ln>
                <a:solidFill>
                  <a:schemeClr val="tx1"/>
                </a:solidFill>
                <a:effectLst/>
                <a:latin typeface="Arial" panose="020B0604020202020204" pitchFamily="34" charset="0"/>
              </a:rPr>
              <a:t>: OpenAI started with a pledge of $1 billion from its founders and other investors. In 2019, OpenAI LP received a $1 billion investment from Microsoft as part of a strategic partnership. </a:t>
            </a:r>
          </a:p>
        </p:txBody>
      </p:sp>
      <p:sp>
        <p:nvSpPr>
          <p:cNvPr id="4" name="Date Placeholder 3">
            <a:extLst>
              <a:ext uri="{FF2B5EF4-FFF2-40B4-BE49-F238E27FC236}">
                <a16:creationId xmlns:a16="http://schemas.microsoft.com/office/drawing/2014/main" id="{D09F3565-4FA9-31D9-C6BC-F63B6F4B5730}"/>
              </a:ext>
            </a:extLst>
          </p:cNvPr>
          <p:cNvSpPr>
            <a:spLocks noGrp="1"/>
          </p:cNvSpPr>
          <p:nvPr>
            <p:ph type="dt" sz="half" idx="2"/>
          </p:nvPr>
        </p:nvSpPr>
        <p:spPr/>
        <p:txBody>
          <a:bodyPr/>
          <a:lstStyle/>
          <a:p>
            <a:r>
              <a:rPr lang="en-US"/>
              <a:t>7/15/2025</a:t>
            </a:r>
            <a:endParaRPr lang="en-US" dirty="0"/>
          </a:p>
        </p:txBody>
      </p:sp>
      <p:sp>
        <p:nvSpPr>
          <p:cNvPr id="6" name="Footer Placeholder 5">
            <a:extLst>
              <a:ext uri="{FF2B5EF4-FFF2-40B4-BE49-F238E27FC236}">
                <a16:creationId xmlns:a16="http://schemas.microsoft.com/office/drawing/2014/main" id="{E0AD97C1-7BC9-57F3-B731-B77C8965D6C5}"/>
              </a:ext>
            </a:extLst>
          </p:cNvPr>
          <p:cNvSpPr>
            <a:spLocks noGrp="1"/>
          </p:cNvSpPr>
          <p:nvPr>
            <p:ph type="ftr" sz="quarter" idx="3"/>
          </p:nvPr>
        </p:nvSpPr>
        <p:spPr/>
        <p:txBody>
          <a:bodyPr/>
          <a:lstStyle/>
          <a:p>
            <a:r>
              <a:rPr lang="en-US"/>
              <a:t>2025 NMRA National Convention</a:t>
            </a:r>
            <a:endParaRPr lang="en-US" dirty="0"/>
          </a:p>
        </p:txBody>
      </p:sp>
      <p:graphicFrame>
        <p:nvGraphicFramePr>
          <p:cNvPr id="7" name="Table 6">
            <a:extLst>
              <a:ext uri="{FF2B5EF4-FFF2-40B4-BE49-F238E27FC236}">
                <a16:creationId xmlns:a16="http://schemas.microsoft.com/office/drawing/2014/main" id="{8DC7821C-84B5-2DD0-AAC8-563297119069}"/>
              </a:ext>
            </a:extLst>
          </p:cNvPr>
          <p:cNvGraphicFramePr>
            <a:graphicFrameLocks noGrp="1"/>
          </p:cNvGraphicFramePr>
          <p:nvPr>
            <p:extLst>
              <p:ext uri="{D42A27DB-BD31-4B8C-83A1-F6EECF244321}">
                <p14:modId xmlns:p14="http://schemas.microsoft.com/office/powerpoint/2010/main" val="661119156"/>
              </p:ext>
            </p:extLst>
          </p:nvPr>
        </p:nvGraphicFramePr>
        <p:xfrm>
          <a:off x="6810374" y="148703"/>
          <a:ext cx="5199948" cy="5751287"/>
        </p:xfrm>
        <a:graphic>
          <a:graphicData uri="http://schemas.openxmlformats.org/drawingml/2006/table">
            <a:tbl>
              <a:tblPr/>
              <a:tblGrid>
                <a:gridCol w="1152526">
                  <a:extLst>
                    <a:ext uri="{9D8B030D-6E8A-4147-A177-3AD203B41FA5}">
                      <a16:colId xmlns:a16="http://schemas.microsoft.com/office/drawing/2014/main" val="165391513"/>
                    </a:ext>
                  </a:extLst>
                </a:gridCol>
                <a:gridCol w="1295400">
                  <a:extLst>
                    <a:ext uri="{9D8B030D-6E8A-4147-A177-3AD203B41FA5}">
                      <a16:colId xmlns:a16="http://schemas.microsoft.com/office/drawing/2014/main" val="597133575"/>
                    </a:ext>
                  </a:extLst>
                </a:gridCol>
                <a:gridCol w="2752022">
                  <a:extLst>
                    <a:ext uri="{9D8B030D-6E8A-4147-A177-3AD203B41FA5}">
                      <a16:colId xmlns:a16="http://schemas.microsoft.com/office/drawing/2014/main" val="3747029945"/>
                    </a:ext>
                  </a:extLst>
                </a:gridCol>
              </a:tblGrid>
              <a:tr h="183574">
                <a:tc>
                  <a:txBody>
                    <a:bodyPr/>
                    <a:lstStyle/>
                    <a:p>
                      <a:pPr>
                        <a:buNone/>
                      </a:pPr>
                      <a:r>
                        <a:rPr lang="en-US" sz="1200" b="1"/>
                        <a:t>Date</a:t>
                      </a:r>
                      <a:endParaRPr lang="en-US" sz="1200"/>
                    </a:p>
                  </a:txBody>
                  <a:tcPr marL="39200" marR="39200" marT="19600" marB="19600" anchor="ctr">
                    <a:lnL>
                      <a:noFill/>
                    </a:lnL>
                    <a:lnR>
                      <a:noFill/>
                    </a:lnR>
                    <a:lnT>
                      <a:noFill/>
                    </a:lnT>
                    <a:lnB>
                      <a:noFill/>
                    </a:lnB>
                    <a:noFill/>
                  </a:tcPr>
                </a:tc>
                <a:tc>
                  <a:txBody>
                    <a:bodyPr/>
                    <a:lstStyle/>
                    <a:p>
                      <a:pPr>
                        <a:buNone/>
                      </a:pPr>
                      <a:r>
                        <a:rPr lang="en-US" sz="1200" b="1"/>
                        <a:t>Version Name</a:t>
                      </a:r>
                      <a:endParaRPr lang="en-US" sz="1200"/>
                    </a:p>
                  </a:txBody>
                  <a:tcPr marL="39200" marR="39200" marT="19600" marB="19600" anchor="ctr">
                    <a:lnL>
                      <a:noFill/>
                    </a:lnL>
                    <a:lnR>
                      <a:noFill/>
                    </a:lnR>
                    <a:lnT>
                      <a:noFill/>
                    </a:lnT>
                    <a:lnB>
                      <a:noFill/>
                    </a:lnB>
                    <a:noFill/>
                  </a:tcPr>
                </a:tc>
                <a:tc>
                  <a:txBody>
                    <a:bodyPr/>
                    <a:lstStyle/>
                    <a:p>
                      <a:pPr>
                        <a:buNone/>
                      </a:pPr>
                      <a:r>
                        <a:rPr lang="en-US" sz="1200" b="1"/>
                        <a:t>Description</a:t>
                      </a:r>
                      <a:endParaRPr lang="en-US" sz="1200"/>
                    </a:p>
                  </a:txBody>
                  <a:tcPr marL="39200" marR="39200" marT="19600" marB="19600" anchor="ctr">
                    <a:lnL>
                      <a:noFill/>
                    </a:lnL>
                    <a:lnR>
                      <a:noFill/>
                    </a:lnR>
                    <a:lnT>
                      <a:noFill/>
                    </a:lnT>
                    <a:lnB>
                      <a:noFill/>
                    </a:lnB>
                    <a:noFill/>
                  </a:tcPr>
                </a:tc>
                <a:extLst>
                  <a:ext uri="{0D108BD9-81ED-4DB2-BD59-A6C34878D82A}">
                    <a16:rowId xmlns:a16="http://schemas.microsoft.com/office/drawing/2014/main" val="741166368"/>
                  </a:ext>
                </a:extLst>
              </a:tr>
              <a:tr h="493737">
                <a:tc>
                  <a:txBody>
                    <a:bodyPr/>
                    <a:lstStyle/>
                    <a:p>
                      <a:pPr>
                        <a:buNone/>
                      </a:pPr>
                      <a:r>
                        <a:rPr lang="en-US" sz="1200" dirty="0"/>
                        <a:t>June 2018</a:t>
                      </a:r>
                    </a:p>
                  </a:txBody>
                  <a:tcPr marL="39200" marR="39200" marT="19600" marB="19600" anchor="ctr">
                    <a:lnL>
                      <a:noFill/>
                    </a:lnL>
                    <a:lnR>
                      <a:noFill/>
                    </a:lnR>
                    <a:lnT>
                      <a:noFill/>
                    </a:lnT>
                    <a:lnB>
                      <a:noFill/>
                    </a:lnB>
                    <a:noFill/>
                  </a:tcPr>
                </a:tc>
                <a:tc>
                  <a:txBody>
                    <a:bodyPr/>
                    <a:lstStyle/>
                    <a:p>
                      <a:pPr>
                        <a:buNone/>
                      </a:pPr>
                      <a:r>
                        <a:rPr lang="en-US" sz="1200"/>
                        <a:t>GPT-1</a:t>
                      </a:r>
                    </a:p>
                  </a:txBody>
                  <a:tcPr marL="39200" marR="39200" marT="19600" marB="19600" anchor="ctr">
                    <a:lnL>
                      <a:noFill/>
                    </a:lnL>
                    <a:lnR>
                      <a:noFill/>
                    </a:lnR>
                    <a:lnT>
                      <a:noFill/>
                    </a:lnT>
                    <a:lnB>
                      <a:noFill/>
                    </a:lnB>
                    <a:noFill/>
                  </a:tcPr>
                </a:tc>
                <a:tc>
                  <a:txBody>
                    <a:bodyPr/>
                    <a:lstStyle/>
                    <a:p>
                      <a:pPr>
                        <a:buNone/>
                      </a:pPr>
                      <a:r>
                        <a:rPr lang="en-US" sz="1200"/>
                        <a:t>First Generative Pre-trained Transformer (proof-of-concept).</a:t>
                      </a:r>
                    </a:p>
                  </a:txBody>
                  <a:tcPr marL="39200" marR="39200" marT="19600" marB="19600" anchor="ctr">
                    <a:lnL>
                      <a:noFill/>
                    </a:lnL>
                    <a:lnR>
                      <a:noFill/>
                    </a:lnR>
                    <a:lnT>
                      <a:noFill/>
                    </a:lnT>
                    <a:lnB>
                      <a:noFill/>
                    </a:lnB>
                    <a:noFill/>
                  </a:tcPr>
                </a:tc>
                <a:extLst>
                  <a:ext uri="{0D108BD9-81ED-4DB2-BD59-A6C34878D82A}">
                    <a16:rowId xmlns:a16="http://schemas.microsoft.com/office/drawing/2014/main" val="4272557502"/>
                  </a:ext>
                </a:extLst>
              </a:tr>
              <a:tr h="648819">
                <a:tc>
                  <a:txBody>
                    <a:bodyPr/>
                    <a:lstStyle/>
                    <a:p>
                      <a:pPr>
                        <a:buNone/>
                      </a:pPr>
                      <a:r>
                        <a:rPr lang="en-US" sz="1200"/>
                        <a:t>February 2019</a:t>
                      </a:r>
                    </a:p>
                  </a:txBody>
                  <a:tcPr marL="39200" marR="39200" marT="19600" marB="19600" anchor="ctr">
                    <a:lnL>
                      <a:noFill/>
                    </a:lnL>
                    <a:lnR>
                      <a:noFill/>
                    </a:lnR>
                    <a:lnT>
                      <a:noFill/>
                    </a:lnT>
                    <a:lnB>
                      <a:noFill/>
                    </a:lnB>
                    <a:noFill/>
                  </a:tcPr>
                </a:tc>
                <a:tc>
                  <a:txBody>
                    <a:bodyPr/>
                    <a:lstStyle/>
                    <a:p>
                      <a:pPr>
                        <a:buNone/>
                      </a:pPr>
                      <a:r>
                        <a:rPr lang="en-US" sz="1200"/>
                        <a:t>GPT-2</a:t>
                      </a:r>
                    </a:p>
                  </a:txBody>
                  <a:tcPr marL="39200" marR="39200" marT="19600" marB="19600" anchor="ctr">
                    <a:lnL>
                      <a:noFill/>
                    </a:lnL>
                    <a:lnR>
                      <a:noFill/>
                    </a:lnR>
                    <a:lnT>
                      <a:noFill/>
                    </a:lnT>
                    <a:lnB>
                      <a:noFill/>
                    </a:lnB>
                    <a:noFill/>
                  </a:tcPr>
                </a:tc>
                <a:tc>
                  <a:txBody>
                    <a:bodyPr/>
                    <a:lstStyle/>
                    <a:p>
                      <a:pPr>
                        <a:buNone/>
                      </a:pPr>
                      <a:r>
                        <a:rPr lang="en-US" sz="1200"/>
                        <a:t>More capable, initially withheld due to concerns about potential misuse.</a:t>
                      </a:r>
                    </a:p>
                  </a:txBody>
                  <a:tcPr marL="39200" marR="39200" marT="19600" marB="19600" anchor="ctr">
                    <a:lnL>
                      <a:noFill/>
                    </a:lnL>
                    <a:lnR>
                      <a:noFill/>
                    </a:lnR>
                    <a:lnT>
                      <a:noFill/>
                    </a:lnT>
                    <a:lnB>
                      <a:noFill/>
                    </a:lnB>
                    <a:noFill/>
                  </a:tcPr>
                </a:tc>
                <a:extLst>
                  <a:ext uri="{0D108BD9-81ED-4DB2-BD59-A6C34878D82A}">
                    <a16:rowId xmlns:a16="http://schemas.microsoft.com/office/drawing/2014/main" val="2327839847"/>
                  </a:ext>
                </a:extLst>
              </a:tr>
              <a:tr h="648819">
                <a:tc>
                  <a:txBody>
                    <a:bodyPr/>
                    <a:lstStyle/>
                    <a:p>
                      <a:pPr>
                        <a:buNone/>
                      </a:pPr>
                      <a:r>
                        <a:rPr lang="en-US" sz="1200"/>
                        <a:t>June 2020</a:t>
                      </a:r>
                    </a:p>
                  </a:txBody>
                  <a:tcPr marL="39200" marR="39200" marT="19600" marB="19600" anchor="ctr">
                    <a:lnL>
                      <a:noFill/>
                    </a:lnL>
                    <a:lnR>
                      <a:noFill/>
                    </a:lnR>
                    <a:lnT>
                      <a:noFill/>
                    </a:lnT>
                    <a:lnB>
                      <a:noFill/>
                    </a:lnB>
                    <a:noFill/>
                  </a:tcPr>
                </a:tc>
                <a:tc>
                  <a:txBody>
                    <a:bodyPr/>
                    <a:lstStyle/>
                    <a:p>
                      <a:pPr>
                        <a:buNone/>
                      </a:pPr>
                      <a:r>
                        <a:rPr lang="en-US" sz="1200"/>
                        <a:t>GPT-3</a:t>
                      </a:r>
                    </a:p>
                  </a:txBody>
                  <a:tcPr marL="39200" marR="39200" marT="19600" marB="19600" anchor="ctr">
                    <a:lnL>
                      <a:noFill/>
                    </a:lnL>
                    <a:lnR>
                      <a:noFill/>
                    </a:lnR>
                    <a:lnT>
                      <a:noFill/>
                    </a:lnT>
                    <a:lnB>
                      <a:noFill/>
                    </a:lnB>
                    <a:noFill/>
                  </a:tcPr>
                </a:tc>
                <a:tc>
                  <a:txBody>
                    <a:bodyPr/>
                    <a:lstStyle/>
                    <a:p>
                      <a:pPr>
                        <a:buNone/>
                      </a:pPr>
                      <a:r>
                        <a:rPr lang="en-US" sz="1200"/>
                        <a:t>Major breakthrough in natural language processing and generation.</a:t>
                      </a:r>
                    </a:p>
                  </a:txBody>
                  <a:tcPr marL="39200" marR="39200" marT="19600" marB="19600" anchor="ctr">
                    <a:lnL>
                      <a:noFill/>
                    </a:lnL>
                    <a:lnR>
                      <a:noFill/>
                    </a:lnR>
                    <a:lnT>
                      <a:noFill/>
                    </a:lnT>
                    <a:lnB>
                      <a:noFill/>
                    </a:lnB>
                    <a:noFill/>
                  </a:tcPr>
                </a:tc>
                <a:extLst>
                  <a:ext uri="{0D108BD9-81ED-4DB2-BD59-A6C34878D82A}">
                    <a16:rowId xmlns:a16="http://schemas.microsoft.com/office/drawing/2014/main" val="441558876"/>
                  </a:ext>
                </a:extLst>
              </a:tr>
              <a:tr h="648819">
                <a:tc>
                  <a:txBody>
                    <a:bodyPr/>
                    <a:lstStyle/>
                    <a:p>
                      <a:pPr>
                        <a:buNone/>
                      </a:pPr>
                      <a:r>
                        <a:rPr lang="en-US" sz="1200"/>
                        <a:t>November 2022</a:t>
                      </a:r>
                    </a:p>
                  </a:txBody>
                  <a:tcPr marL="39200" marR="39200" marT="19600" marB="19600" anchor="ctr">
                    <a:lnL>
                      <a:noFill/>
                    </a:lnL>
                    <a:lnR>
                      <a:noFill/>
                    </a:lnR>
                    <a:lnT>
                      <a:noFill/>
                    </a:lnT>
                    <a:lnB>
                      <a:noFill/>
                    </a:lnB>
                    <a:noFill/>
                  </a:tcPr>
                </a:tc>
                <a:tc>
                  <a:txBody>
                    <a:bodyPr/>
                    <a:lstStyle/>
                    <a:p>
                      <a:pPr>
                        <a:buNone/>
                      </a:pPr>
                      <a:r>
                        <a:rPr lang="en-US" sz="1200"/>
                        <a:t>ChatGPT (based on GPT-3.5)</a:t>
                      </a:r>
                    </a:p>
                  </a:txBody>
                  <a:tcPr marL="39200" marR="39200" marT="19600" marB="19600" anchor="ctr">
                    <a:lnL>
                      <a:noFill/>
                    </a:lnL>
                    <a:lnR>
                      <a:noFill/>
                    </a:lnR>
                    <a:lnT>
                      <a:noFill/>
                    </a:lnT>
                    <a:lnB>
                      <a:noFill/>
                    </a:lnB>
                    <a:noFill/>
                  </a:tcPr>
                </a:tc>
                <a:tc>
                  <a:txBody>
                    <a:bodyPr/>
                    <a:lstStyle/>
                    <a:p>
                      <a:pPr>
                        <a:buNone/>
                      </a:pPr>
                      <a:r>
                        <a:rPr lang="en-US" sz="1200"/>
                        <a:t>First public release of ChatGPT — made AI conversational and approachable.</a:t>
                      </a:r>
                    </a:p>
                  </a:txBody>
                  <a:tcPr marL="39200" marR="39200" marT="19600" marB="19600" anchor="ctr">
                    <a:lnL>
                      <a:noFill/>
                    </a:lnL>
                    <a:lnR>
                      <a:noFill/>
                    </a:lnR>
                    <a:lnT>
                      <a:noFill/>
                    </a:lnT>
                    <a:lnB>
                      <a:noFill/>
                    </a:lnB>
                    <a:noFill/>
                  </a:tcPr>
                </a:tc>
                <a:extLst>
                  <a:ext uri="{0D108BD9-81ED-4DB2-BD59-A6C34878D82A}">
                    <a16:rowId xmlns:a16="http://schemas.microsoft.com/office/drawing/2014/main" val="648518777"/>
                  </a:ext>
                </a:extLst>
              </a:tr>
              <a:tr h="648819">
                <a:tc>
                  <a:txBody>
                    <a:bodyPr/>
                    <a:lstStyle/>
                    <a:p>
                      <a:pPr>
                        <a:buNone/>
                      </a:pPr>
                      <a:r>
                        <a:rPr lang="en-US" sz="1200" dirty="0"/>
                        <a:t>March 2023</a:t>
                      </a:r>
                    </a:p>
                  </a:txBody>
                  <a:tcPr marL="39200" marR="39200" marT="19600" marB="19600" anchor="ctr">
                    <a:lnL>
                      <a:noFill/>
                    </a:lnL>
                    <a:lnR>
                      <a:noFill/>
                    </a:lnR>
                    <a:lnT>
                      <a:noFill/>
                    </a:lnT>
                    <a:lnB>
                      <a:noFill/>
                    </a:lnB>
                    <a:noFill/>
                  </a:tcPr>
                </a:tc>
                <a:tc>
                  <a:txBody>
                    <a:bodyPr/>
                    <a:lstStyle/>
                    <a:p>
                      <a:pPr>
                        <a:buNone/>
                      </a:pPr>
                      <a:r>
                        <a:rPr lang="en-US" sz="1200" dirty="0"/>
                        <a:t>GPT-4</a:t>
                      </a:r>
                    </a:p>
                  </a:txBody>
                  <a:tcPr marL="39200" marR="39200" marT="19600" marB="19600" anchor="ctr">
                    <a:lnL>
                      <a:noFill/>
                    </a:lnL>
                    <a:lnR>
                      <a:noFill/>
                    </a:lnR>
                    <a:lnT>
                      <a:noFill/>
                    </a:lnT>
                    <a:lnB>
                      <a:noFill/>
                    </a:lnB>
                    <a:noFill/>
                  </a:tcPr>
                </a:tc>
                <a:tc>
                  <a:txBody>
                    <a:bodyPr/>
                    <a:lstStyle/>
                    <a:p>
                      <a:pPr>
                        <a:buNone/>
                      </a:pPr>
                      <a:r>
                        <a:rPr lang="en-US" sz="1200"/>
                        <a:t>Multimodal model (text + image inputs) with improved reasoning and accuracy.</a:t>
                      </a:r>
                    </a:p>
                  </a:txBody>
                  <a:tcPr marL="39200" marR="39200" marT="19600" marB="19600" anchor="ctr">
                    <a:lnL>
                      <a:noFill/>
                    </a:lnL>
                    <a:lnR>
                      <a:noFill/>
                    </a:lnR>
                    <a:lnT>
                      <a:noFill/>
                    </a:lnT>
                    <a:lnB>
                      <a:noFill/>
                    </a:lnB>
                    <a:noFill/>
                  </a:tcPr>
                </a:tc>
                <a:extLst>
                  <a:ext uri="{0D108BD9-81ED-4DB2-BD59-A6C34878D82A}">
                    <a16:rowId xmlns:a16="http://schemas.microsoft.com/office/drawing/2014/main" val="968675435"/>
                  </a:ext>
                </a:extLst>
              </a:tr>
              <a:tr h="493737">
                <a:tc>
                  <a:txBody>
                    <a:bodyPr/>
                    <a:lstStyle/>
                    <a:p>
                      <a:pPr>
                        <a:buNone/>
                      </a:pPr>
                      <a:r>
                        <a:rPr lang="en-US" sz="1200"/>
                        <a:t>July 2023</a:t>
                      </a:r>
                    </a:p>
                  </a:txBody>
                  <a:tcPr marL="39200" marR="39200" marT="19600" marB="19600" anchor="ctr">
                    <a:lnL>
                      <a:noFill/>
                    </a:lnL>
                    <a:lnR>
                      <a:noFill/>
                    </a:lnR>
                    <a:lnT>
                      <a:noFill/>
                    </a:lnT>
                    <a:lnB>
                      <a:noFill/>
                    </a:lnB>
                    <a:noFill/>
                  </a:tcPr>
                </a:tc>
                <a:tc>
                  <a:txBody>
                    <a:bodyPr/>
                    <a:lstStyle/>
                    <a:p>
                      <a:pPr>
                        <a:buNone/>
                      </a:pPr>
                      <a:r>
                        <a:rPr lang="en-US" sz="1200"/>
                        <a:t>ChatGPT Mini</a:t>
                      </a:r>
                    </a:p>
                  </a:txBody>
                  <a:tcPr marL="39200" marR="39200" marT="19600" marB="19600" anchor="ctr">
                    <a:lnL>
                      <a:noFill/>
                    </a:lnL>
                    <a:lnR>
                      <a:noFill/>
                    </a:lnR>
                    <a:lnT>
                      <a:noFill/>
                    </a:lnT>
                    <a:lnB>
                      <a:noFill/>
                    </a:lnB>
                    <a:noFill/>
                  </a:tcPr>
                </a:tc>
                <a:tc>
                  <a:txBody>
                    <a:bodyPr/>
                    <a:lstStyle/>
                    <a:p>
                      <a:pPr>
                        <a:buNone/>
                      </a:pPr>
                      <a:r>
                        <a:rPr lang="en-US" sz="1200"/>
                        <a:t>Lightweight version for mobile and embedded devices.</a:t>
                      </a:r>
                    </a:p>
                  </a:txBody>
                  <a:tcPr marL="39200" marR="39200" marT="19600" marB="19600" anchor="ctr">
                    <a:lnL>
                      <a:noFill/>
                    </a:lnL>
                    <a:lnR>
                      <a:noFill/>
                    </a:lnR>
                    <a:lnT>
                      <a:noFill/>
                    </a:lnT>
                    <a:lnB>
                      <a:noFill/>
                    </a:lnB>
                    <a:noFill/>
                  </a:tcPr>
                </a:tc>
                <a:extLst>
                  <a:ext uri="{0D108BD9-81ED-4DB2-BD59-A6C34878D82A}">
                    <a16:rowId xmlns:a16="http://schemas.microsoft.com/office/drawing/2014/main" val="1865637026"/>
                  </a:ext>
                </a:extLst>
              </a:tr>
              <a:tr h="648819">
                <a:tc>
                  <a:txBody>
                    <a:bodyPr/>
                    <a:lstStyle/>
                    <a:p>
                      <a:pPr>
                        <a:buNone/>
                      </a:pPr>
                      <a:r>
                        <a:rPr lang="en-US" sz="1200"/>
                        <a:t>November 2023</a:t>
                      </a:r>
                    </a:p>
                  </a:txBody>
                  <a:tcPr marL="39200" marR="39200" marT="19600" marB="19600" anchor="ctr">
                    <a:lnL>
                      <a:noFill/>
                    </a:lnL>
                    <a:lnR>
                      <a:noFill/>
                    </a:lnR>
                    <a:lnT>
                      <a:noFill/>
                    </a:lnT>
                    <a:lnB>
                      <a:noFill/>
                    </a:lnB>
                    <a:noFill/>
                  </a:tcPr>
                </a:tc>
                <a:tc>
                  <a:txBody>
                    <a:bodyPr/>
                    <a:lstStyle/>
                    <a:p>
                      <a:pPr>
                        <a:buNone/>
                      </a:pPr>
                      <a:r>
                        <a:rPr lang="en-US" sz="1200" b="1"/>
                        <a:t>GPT-4o (Omni)</a:t>
                      </a:r>
                      <a:endParaRPr lang="en-US" sz="1200"/>
                    </a:p>
                  </a:txBody>
                  <a:tcPr marL="39200" marR="39200" marT="19600" marB="19600" anchor="ctr">
                    <a:lnL>
                      <a:noFill/>
                    </a:lnL>
                    <a:lnR>
                      <a:noFill/>
                    </a:lnR>
                    <a:lnT>
                      <a:noFill/>
                    </a:lnT>
                    <a:lnB>
                      <a:noFill/>
                    </a:lnB>
                    <a:noFill/>
                  </a:tcPr>
                </a:tc>
                <a:tc>
                  <a:txBody>
                    <a:bodyPr/>
                    <a:lstStyle/>
                    <a:p>
                      <a:pPr>
                        <a:buNone/>
                      </a:pPr>
                      <a:r>
                        <a:rPr lang="en-US" sz="1200"/>
                        <a:t>First </a:t>
                      </a:r>
                      <a:r>
                        <a:rPr lang="en-US" sz="1200" b="1"/>
                        <a:t>fully multimodal</a:t>
                      </a:r>
                      <a:r>
                        <a:rPr lang="en-US" sz="1200"/>
                        <a:t> model: fast, accurate, understands </a:t>
                      </a:r>
                      <a:r>
                        <a:rPr lang="en-US" sz="1200" b="1"/>
                        <a:t>text, image, and voice</a:t>
                      </a:r>
                      <a:r>
                        <a:rPr lang="en-US" sz="1200"/>
                        <a:t>.</a:t>
                      </a:r>
                    </a:p>
                  </a:txBody>
                  <a:tcPr marL="39200" marR="39200" marT="19600" marB="19600" anchor="ctr">
                    <a:lnL>
                      <a:noFill/>
                    </a:lnL>
                    <a:lnR>
                      <a:noFill/>
                    </a:lnR>
                    <a:lnT>
                      <a:noFill/>
                    </a:lnT>
                    <a:lnB>
                      <a:noFill/>
                    </a:lnB>
                    <a:noFill/>
                  </a:tcPr>
                </a:tc>
                <a:extLst>
                  <a:ext uri="{0D108BD9-81ED-4DB2-BD59-A6C34878D82A}">
                    <a16:rowId xmlns:a16="http://schemas.microsoft.com/office/drawing/2014/main" val="2799171258"/>
                  </a:ext>
                </a:extLst>
              </a:tr>
              <a:tr h="648819">
                <a:tc>
                  <a:txBody>
                    <a:bodyPr/>
                    <a:lstStyle/>
                    <a:p>
                      <a:pPr>
                        <a:buNone/>
                      </a:pPr>
                      <a:r>
                        <a:rPr lang="en-US" sz="1200" dirty="0"/>
                        <a:t>May 2024</a:t>
                      </a:r>
                    </a:p>
                  </a:txBody>
                  <a:tcPr marL="39200" marR="39200" marT="19600" marB="19600" anchor="ctr">
                    <a:lnL>
                      <a:noFill/>
                    </a:lnL>
                    <a:lnR>
                      <a:noFill/>
                    </a:lnR>
                    <a:lnT>
                      <a:noFill/>
                    </a:lnT>
                    <a:lnB>
                      <a:noFill/>
                    </a:lnB>
                    <a:noFill/>
                  </a:tcPr>
                </a:tc>
                <a:tc>
                  <a:txBody>
                    <a:bodyPr/>
                    <a:lstStyle/>
                    <a:p>
                      <a:pPr>
                        <a:buNone/>
                      </a:pPr>
                      <a:r>
                        <a:rPr lang="en-US" sz="1200" b="1" dirty="0"/>
                        <a:t>Voice &amp; Vision Mode</a:t>
                      </a:r>
                      <a:endParaRPr lang="en-US" sz="1200" dirty="0"/>
                    </a:p>
                  </a:txBody>
                  <a:tcPr marL="39200" marR="39200" marT="19600" marB="19600" anchor="ctr">
                    <a:lnL>
                      <a:noFill/>
                    </a:lnL>
                    <a:lnR>
                      <a:noFill/>
                    </a:lnR>
                    <a:lnT>
                      <a:noFill/>
                    </a:lnT>
                    <a:lnB>
                      <a:noFill/>
                    </a:lnB>
                    <a:noFill/>
                  </a:tcPr>
                </a:tc>
                <a:tc>
                  <a:txBody>
                    <a:bodyPr/>
                    <a:lstStyle/>
                    <a:p>
                      <a:pPr>
                        <a:buNone/>
                      </a:pPr>
                      <a:r>
                        <a:rPr lang="en-US" sz="1200"/>
                        <a:t>Enabled users to speak with ChatGPT and show it photos for live analysis.</a:t>
                      </a:r>
                    </a:p>
                  </a:txBody>
                  <a:tcPr marL="39200" marR="39200" marT="19600" marB="19600" anchor="ctr">
                    <a:lnL>
                      <a:noFill/>
                    </a:lnL>
                    <a:lnR>
                      <a:noFill/>
                    </a:lnR>
                    <a:lnT>
                      <a:noFill/>
                    </a:lnT>
                    <a:lnB>
                      <a:noFill/>
                    </a:lnB>
                    <a:noFill/>
                  </a:tcPr>
                </a:tc>
                <a:extLst>
                  <a:ext uri="{0D108BD9-81ED-4DB2-BD59-A6C34878D82A}">
                    <a16:rowId xmlns:a16="http://schemas.microsoft.com/office/drawing/2014/main" val="1241167081"/>
                  </a:ext>
                </a:extLst>
              </a:tr>
              <a:tr h="648819">
                <a:tc>
                  <a:txBody>
                    <a:bodyPr/>
                    <a:lstStyle/>
                    <a:p>
                      <a:pPr>
                        <a:buNone/>
                      </a:pPr>
                      <a:r>
                        <a:rPr lang="en-US" sz="1200"/>
                        <a:t>2025 (Now)</a:t>
                      </a:r>
                    </a:p>
                  </a:txBody>
                  <a:tcPr marL="39200" marR="39200" marT="19600" marB="19600" anchor="ctr">
                    <a:lnL>
                      <a:noFill/>
                    </a:lnL>
                    <a:lnR>
                      <a:noFill/>
                    </a:lnR>
                    <a:lnT>
                      <a:noFill/>
                    </a:lnT>
                    <a:lnB>
                      <a:noFill/>
                    </a:lnB>
                    <a:noFill/>
                  </a:tcPr>
                </a:tc>
                <a:tc>
                  <a:txBody>
                    <a:bodyPr/>
                    <a:lstStyle/>
                    <a:p>
                      <a:pPr>
                        <a:buNone/>
                      </a:pPr>
                      <a:r>
                        <a:rPr lang="en-US" sz="1200"/>
                        <a:t>ChatGPT with </a:t>
                      </a:r>
                      <a:r>
                        <a:rPr lang="en-US" sz="1200" b="1"/>
                        <a:t>Memory</a:t>
                      </a:r>
                      <a:endParaRPr lang="en-US" sz="1200"/>
                    </a:p>
                  </a:txBody>
                  <a:tcPr marL="39200" marR="39200" marT="19600" marB="19600" anchor="ctr">
                    <a:lnL>
                      <a:noFill/>
                    </a:lnL>
                    <a:lnR>
                      <a:noFill/>
                    </a:lnR>
                    <a:lnT>
                      <a:noFill/>
                    </a:lnT>
                    <a:lnB>
                      <a:noFill/>
                    </a:lnB>
                    <a:noFill/>
                  </a:tcPr>
                </a:tc>
                <a:tc>
                  <a:txBody>
                    <a:bodyPr/>
                    <a:lstStyle/>
                    <a:p>
                      <a:pPr>
                        <a:buNone/>
                      </a:pPr>
                      <a:r>
                        <a:rPr lang="en-US" sz="1200" dirty="0"/>
                        <a:t>Remembers your preferences and ongoing projects (like your layout goals).</a:t>
                      </a:r>
                    </a:p>
                  </a:txBody>
                  <a:tcPr marL="39200" marR="39200" marT="19600" marB="19600" anchor="ctr">
                    <a:lnL>
                      <a:noFill/>
                    </a:lnL>
                    <a:lnR>
                      <a:noFill/>
                    </a:lnR>
                    <a:lnT>
                      <a:noFill/>
                    </a:lnT>
                    <a:lnB>
                      <a:noFill/>
                    </a:lnB>
                    <a:noFill/>
                  </a:tcPr>
                </a:tc>
                <a:extLst>
                  <a:ext uri="{0D108BD9-81ED-4DB2-BD59-A6C34878D82A}">
                    <a16:rowId xmlns:a16="http://schemas.microsoft.com/office/drawing/2014/main" val="603389818"/>
                  </a:ext>
                </a:extLst>
              </a:tr>
            </a:tbl>
          </a:graphicData>
        </a:graphic>
      </p:graphicFrame>
    </p:spTree>
    <p:extLst>
      <p:ext uri="{BB962C8B-B14F-4D97-AF65-F5344CB8AC3E}">
        <p14:creationId xmlns:p14="http://schemas.microsoft.com/office/powerpoint/2010/main" val="33350905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29913C7-0A9D-43D8-0DEA-0C1AA00ACAE2}"/>
              </a:ext>
            </a:extLst>
          </p:cNvPr>
          <p:cNvSpPr>
            <a:spLocks noGrp="1"/>
          </p:cNvSpPr>
          <p:nvPr>
            <p:ph type="sldNum" sz="quarter" idx="4"/>
          </p:nvPr>
        </p:nvSpPr>
        <p:spPr>
          <a:xfrm>
            <a:off x="192384" y="6264825"/>
            <a:ext cx="811019" cy="503578"/>
          </a:xfrm>
        </p:spPr>
        <p:txBody>
          <a:bodyPr/>
          <a:lstStyle/>
          <a:p>
            <a:fld id="{A66A5F3A-8858-4907-B232-55DBE7BD5DF7}" type="slidenum">
              <a:rPr lang="en-US" smtClean="0"/>
              <a:pPr/>
              <a:t>9</a:t>
            </a:fld>
            <a:endParaRPr lang="en-US" dirty="0"/>
          </a:p>
        </p:txBody>
      </p:sp>
      <p:sp>
        <p:nvSpPr>
          <p:cNvPr id="3" name="Title 1">
            <a:extLst>
              <a:ext uri="{FF2B5EF4-FFF2-40B4-BE49-F238E27FC236}">
                <a16:creationId xmlns:a16="http://schemas.microsoft.com/office/drawing/2014/main" id="{489116CD-0D88-A6AC-694C-62C180DB34E5}"/>
              </a:ext>
            </a:extLst>
          </p:cNvPr>
          <p:cNvSpPr txBox="1">
            <a:spLocks/>
          </p:cNvSpPr>
          <p:nvPr/>
        </p:nvSpPr>
        <p:spPr>
          <a:xfrm>
            <a:off x="298824" y="2676934"/>
            <a:ext cx="9604375" cy="10493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r>
              <a:rPr lang="en-US" sz="3600" dirty="0"/>
              <a:t>Getting ACCESs</a:t>
            </a:r>
          </a:p>
        </p:txBody>
      </p:sp>
      <p:pic>
        <p:nvPicPr>
          <p:cNvPr id="6" name="Picture 5">
            <a:extLst>
              <a:ext uri="{FF2B5EF4-FFF2-40B4-BE49-F238E27FC236}">
                <a16:creationId xmlns:a16="http://schemas.microsoft.com/office/drawing/2014/main" id="{202FAA6A-56B4-481D-685B-03CDB004235E}"/>
              </a:ext>
            </a:extLst>
          </p:cNvPr>
          <p:cNvPicPr>
            <a:picLocks noChangeAspect="1"/>
          </p:cNvPicPr>
          <p:nvPr/>
        </p:nvPicPr>
        <p:blipFill>
          <a:blip r:embed="rId2"/>
          <a:stretch>
            <a:fillRect/>
          </a:stretch>
        </p:blipFill>
        <p:spPr>
          <a:xfrm>
            <a:off x="4689966" y="1242250"/>
            <a:ext cx="7320357" cy="4183061"/>
          </a:xfrm>
          <a:prstGeom prst="rect">
            <a:avLst/>
          </a:prstGeom>
        </p:spPr>
      </p:pic>
      <p:sp>
        <p:nvSpPr>
          <p:cNvPr id="4" name="Date Placeholder 3">
            <a:extLst>
              <a:ext uri="{FF2B5EF4-FFF2-40B4-BE49-F238E27FC236}">
                <a16:creationId xmlns:a16="http://schemas.microsoft.com/office/drawing/2014/main" id="{009D678A-22CB-1C7F-1114-4853731CA01F}"/>
              </a:ext>
            </a:extLst>
          </p:cNvPr>
          <p:cNvSpPr>
            <a:spLocks noGrp="1"/>
          </p:cNvSpPr>
          <p:nvPr>
            <p:ph type="dt" sz="half" idx="2"/>
          </p:nvPr>
        </p:nvSpPr>
        <p:spPr/>
        <p:txBody>
          <a:bodyPr/>
          <a:lstStyle/>
          <a:p>
            <a:r>
              <a:rPr lang="en-US"/>
              <a:t>7/15/2025</a:t>
            </a:r>
            <a:endParaRPr lang="en-US" dirty="0"/>
          </a:p>
        </p:txBody>
      </p:sp>
      <p:sp>
        <p:nvSpPr>
          <p:cNvPr id="5" name="Footer Placeholder 4">
            <a:extLst>
              <a:ext uri="{FF2B5EF4-FFF2-40B4-BE49-F238E27FC236}">
                <a16:creationId xmlns:a16="http://schemas.microsoft.com/office/drawing/2014/main" id="{D6FA6708-9A6C-6E02-5499-5682458873B6}"/>
              </a:ext>
            </a:extLst>
          </p:cNvPr>
          <p:cNvSpPr>
            <a:spLocks noGrp="1"/>
          </p:cNvSpPr>
          <p:nvPr>
            <p:ph type="ftr" sz="quarter" idx="3"/>
          </p:nvPr>
        </p:nvSpPr>
        <p:spPr/>
        <p:txBody>
          <a:bodyPr/>
          <a:lstStyle/>
          <a:p>
            <a:r>
              <a:rPr lang="en-US"/>
              <a:t>2025 NMRA National Convention</a:t>
            </a:r>
            <a:endParaRPr lang="en-US" dirty="0"/>
          </a:p>
        </p:txBody>
      </p:sp>
    </p:spTree>
    <p:extLst>
      <p:ext uri="{BB962C8B-B14F-4D97-AF65-F5344CB8AC3E}">
        <p14:creationId xmlns:p14="http://schemas.microsoft.com/office/powerpoint/2010/main" val="2606433783"/>
      </p:ext>
    </p:extLst>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Gallery</Template>
  <TotalTime>9192</TotalTime>
  <Words>7658</Words>
  <Application>Microsoft Office PowerPoint</Application>
  <PresentationFormat>Widescreen</PresentationFormat>
  <Paragraphs>918</Paragraphs>
  <Slides>66</Slides>
  <Notes>1</Notes>
  <HiddenSlides>1</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66</vt:i4>
      </vt:variant>
    </vt:vector>
  </HeadingPairs>
  <TitlesOfParts>
    <vt:vector size="73" baseType="lpstr">
      <vt:lpstr>-apple-system</vt:lpstr>
      <vt:lpstr>Arial</vt:lpstr>
      <vt:lpstr>Arial Unicode MS</vt:lpstr>
      <vt:lpstr>Calibri</vt:lpstr>
      <vt:lpstr>Gill Sans MT</vt:lpstr>
      <vt:lpstr>Wingdings</vt:lpstr>
      <vt:lpstr>Gallery</vt:lpstr>
      <vt:lpstr>Revolutionizing Model Railroading with AI: </vt:lpstr>
      <vt:lpstr>Agenda</vt:lpstr>
      <vt:lpstr>AI Tools   Why??</vt:lpstr>
      <vt:lpstr>🛠️ How to Think About AI Tools</vt:lpstr>
      <vt:lpstr>PowerPoint Presentation</vt:lpstr>
      <vt:lpstr>ChatGPT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Overview of a “Chat”</vt:lpstr>
      <vt:lpstr>Getting ideas</vt:lpstr>
      <vt:lpstr>Refining Further…</vt:lpstr>
      <vt:lpstr>PowerPoint Presentation</vt:lpstr>
      <vt:lpstr>PowerPoint Presentation</vt:lpstr>
      <vt:lpstr>PowerPoint Presentation</vt:lpstr>
      <vt:lpstr>Generate Ideas Prompt 1: create  table of ways CHATGPT can help with model railroading PROMPT 2: split into 2 tables</vt:lpstr>
      <vt:lpstr>PowerPoint Presentation</vt:lpstr>
      <vt:lpstr>Layout Design: Switching Yard Designs Prompt: create a table listing 5 different switching yard designs and typical uses of them.  Include ho scale dimensions. </vt:lpstr>
      <vt:lpstr>Design: Small Industries for HO Scale Layouts Prompt: list in a table 5 industries I can place in a small area at the back of my ho layout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Pat Fleming</dc:creator>
  <cp:lastModifiedBy>Pat Fleming</cp:lastModifiedBy>
  <cp:revision>85</cp:revision>
  <dcterms:created xsi:type="dcterms:W3CDTF">2024-07-18T01:21:42Z</dcterms:created>
  <dcterms:modified xsi:type="dcterms:W3CDTF">2025-07-14T23:39:05Z</dcterms:modified>
</cp:coreProperties>
</file>